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3d0a0874db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d0a0874db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3d0a0874dbe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3d0a0874dbe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3d0a0874dbe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3d0a0874dbe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d1ee97ef83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3d1ee97ef83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3d0a0874dbe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3d0a0874dbe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3d0a0874dbe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3d0a0874dbe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d0a0874dbe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d0a0874dbe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3d0a0874dbe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3d0a0874dbe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96836e67e3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396836e67e3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3d0a0874dbe_0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3d0a0874dbe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d23ee64e7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d23ee64e7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d23ee64e7c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3d23ee64e7c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d23ee64e7c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d23ee64e7c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d23ee64e7c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3d23ee64e7c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d23ee64e7c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3d23ee64e7c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96836e67e3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396836e67e3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d0a0874dbe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3d0a0874dbe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d0a0874dbe_0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3d0a0874dbe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d23ee64e7c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d23ee64e7c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d2aecd9dba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3d2aecd9dba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d0a0874dbe_0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d0a0874dbe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d23ee64e7c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3d23ee64e7c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3d2aecd9dba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3d2aecd9dba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d2aecd9dba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3d2aecd9dba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f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www.zotero.org/google-docs/?bC7E46"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www.zotero.org/google-docs/?vt4c6B"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744575"/>
            <a:ext cx="8520600" cy="1592100"/>
          </a:xfrm>
          <a:prstGeom prst="rect">
            <a:avLst/>
          </a:prstGeom>
        </p:spPr>
        <p:txBody>
          <a:bodyPr spcFirstLastPara="1" wrap="square" lIns="91425" tIns="91425" rIns="91425" bIns="91425" anchor="b" anchorCtr="0">
            <a:normAutofit/>
          </a:bodyPr>
          <a:lstStyle/>
          <a:p>
            <a:pPr marL="0" lvl="0" indent="0" algn="ctr" rtl="0">
              <a:lnSpc>
                <a:spcPct val="115000"/>
              </a:lnSpc>
              <a:spcBef>
                <a:spcPts val="0"/>
              </a:spcBef>
              <a:spcAft>
                <a:spcPts val="300"/>
              </a:spcAft>
              <a:buClr>
                <a:schemeClr val="dk1"/>
              </a:buClr>
              <a:buSzPts val="1100"/>
              <a:buFont typeface="Arial"/>
              <a:buNone/>
            </a:pPr>
            <a:r>
              <a:rPr lang="fr" sz="2700"/>
              <a:t>De l’</a:t>
            </a:r>
            <a:r>
              <a:rPr lang="fr" sz="2700" i="1"/>
              <a:t>Openwashing</a:t>
            </a:r>
            <a:r>
              <a:rPr lang="fr" sz="2700"/>
              <a:t> comme symptôme ? Renégociations des pratiques de chercheurs sur les plateformes de l’Open Science</a:t>
            </a:r>
            <a:endParaRPr sz="5800"/>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lnSpcReduction="10000"/>
          </a:bodyPr>
          <a:lstStyle/>
          <a:p>
            <a:pPr marL="0" lvl="0" indent="0" algn="ctr" rtl="0">
              <a:lnSpc>
                <a:spcPct val="80000"/>
              </a:lnSpc>
              <a:spcBef>
                <a:spcPts val="0"/>
              </a:spcBef>
              <a:spcAft>
                <a:spcPts val="0"/>
              </a:spcAft>
              <a:buSzPts val="935"/>
              <a:buNone/>
            </a:pPr>
            <a:r>
              <a:rPr lang="fr" sz="1879"/>
              <a:t>Chérifa Boukacem, ELICO, UCBL</a:t>
            </a:r>
            <a:endParaRPr sz="1879"/>
          </a:p>
          <a:p>
            <a:pPr marL="0" lvl="0" indent="0" algn="ctr" rtl="0">
              <a:lnSpc>
                <a:spcPct val="80000"/>
              </a:lnSpc>
              <a:spcBef>
                <a:spcPts val="0"/>
              </a:spcBef>
              <a:spcAft>
                <a:spcPts val="0"/>
              </a:spcAft>
              <a:buSzPts val="935"/>
              <a:buNone/>
            </a:pPr>
            <a:r>
              <a:rPr lang="fr" sz="1879"/>
              <a:t>Hans Dillaerts, LERASS, université de Montpellier Paul-Valéry</a:t>
            </a:r>
            <a:endParaRPr sz="1879"/>
          </a:p>
          <a:p>
            <a:pPr marL="0" lvl="0" indent="0" algn="ctr" rtl="0">
              <a:lnSpc>
                <a:spcPct val="80000"/>
              </a:lnSpc>
              <a:spcBef>
                <a:spcPts val="0"/>
              </a:spcBef>
              <a:spcAft>
                <a:spcPts val="0"/>
              </a:spcAft>
              <a:buSzPts val="935"/>
              <a:buNone/>
            </a:pPr>
            <a:r>
              <a:rPr lang="fr" sz="1879"/>
              <a:t>Guillaume Silhol, ELICO, UCBL - MESOPOLHIS, IEP Aix-en-Provence</a:t>
            </a:r>
            <a:endParaRPr sz="1879"/>
          </a:p>
        </p:txBody>
      </p:sp>
      <p:pic>
        <p:nvPicPr>
          <p:cNvPr id="56" name="Google Shape;56;p13"/>
          <p:cNvPicPr preferRelativeResize="0"/>
          <p:nvPr/>
        </p:nvPicPr>
        <p:blipFill>
          <a:blip r:embed="rId3">
            <a:alphaModFix/>
          </a:blip>
          <a:stretch>
            <a:fillRect/>
          </a:stretch>
        </p:blipFill>
        <p:spPr>
          <a:xfrm>
            <a:off x="767599" y="4075074"/>
            <a:ext cx="850700" cy="850725"/>
          </a:xfrm>
          <a:prstGeom prst="rect">
            <a:avLst/>
          </a:prstGeom>
          <a:noFill/>
          <a:ln>
            <a:noFill/>
          </a:ln>
        </p:spPr>
      </p:pic>
      <p:pic>
        <p:nvPicPr>
          <p:cNvPr id="57" name="Google Shape;57;p13" title="LOGO-ORIGINAL-1-e1679481445304.jpg"/>
          <p:cNvPicPr preferRelativeResize="0"/>
          <p:nvPr/>
        </p:nvPicPr>
        <p:blipFill>
          <a:blip r:embed="rId4">
            <a:alphaModFix/>
          </a:blip>
          <a:stretch>
            <a:fillRect/>
          </a:stretch>
        </p:blipFill>
        <p:spPr>
          <a:xfrm>
            <a:off x="6883249" y="3713813"/>
            <a:ext cx="1756485" cy="1211975"/>
          </a:xfrm>
          <a:prstGeom prst="rect">
            <a:avLst/>
          </a:prstGeom>
          <a:noFill/>
          <a:ln>
            <a:noFill/>
          </a:ln>
        </p:spPr>
      </p:pic>
      <p:pic>
        <p:nvPicPr>
          <p:cNvPr id="58" name="Google Shape;58;p13"/>
          <p:cNvPicPr preferRelativeResize="0"/>
          <p:nvPr/>
        </p:nvPicPr>
        <p:blipFill>
          <a:blip r:embed="rId5">
            <a:alphaModFix/>
          </a:blip>
          <a:stretch>
            <a:fillRect/>
          </a:stretch>
        </p:blipFill>
        <p:spPr>
          <a:xfrm>
            <a:off x="3390450" y="4027598"/>
            <a:ext cx="2163126" cy="822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fr"/>
              <a:t>I- Introduction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Contexte des politiques de la Science Ouverte en France</a:t>
            </a:r>
            <a:endParaRPr/>
          </a:p>
        </p:txBody>
      </p:sp>
      <p:sp>
        <p:nvSpPr>
          <p:cNvPr id="69" name="Google Shape;69;p15"/>
          <p:cNvSpPr txBox="1">
            <a:spLocks noGrp="1"/>
          </p:cNvSpPr>
          <p:nvPr>
            <p:ph type="body" idx="1"/>
          </p:nvPr>
        </p:nvSpPr>
        <p:spPr>
          <a:xfrm>
            <a:off x="311700" y="1017725"/>
            <a:ext cx="8520600" cy="3969600"/>
          </a:xfrm>
          <a:prstGeom prst="rect">
            <a:avLst/>
          </a:prstGeom>
        </p:spPr>
        <p:txBody>
          <a:bodyPr spcFirstLastPara="1" wrap="square" lIns="91425" tIns="91425" rIns="91425" bIns="91425" anchor="t" anchorCtr="0">
            <a:normAutofit fontScale="85000" lnSpcReduction="10000"/>
          </a:bodyPr>
          <a:lstStyle/>
          <a:p>
            <a:pPr marL="0" lvl="0" indent="0" algn="just" rtl="0">
              <a:spcBef>
                <a:spcPts val="0"/>
              </a:spcBef>
              <a:spcAft>
                <a:spcPts val="0"/>
              </a:spcAft>
              <a:buNone/>
            </a:pPr>
            <a:r>
              <a:rPr lang="fr" b="1" dirty="0"/>
              <a:t>Années 1990 - 2005</a:t>
            </a:r>
            <a:endParaRPr b="1" dirty="0"/>
          </a:p>
          <a:p>
            <a:pPr marL="0" lvl="0" indent="0" algn="just" rtl="0">
              <a:spcBef>
                <a:spcPts val="1200"/>
              </a:spcBef>
              <a:spcAft>
                <a:spcPts val="0"/>
              </a:spcAft>
              <a:buNone/>
            </a:pPr>
            <a:r>
              <a:rPr lang="fr" dirty="0"/>
              <a:t>Initiatives en matière de LA (Libre Accès) émanent d’initiatives personnelles et de collectifs issus de la communauté scientifique.  ArXiv (1991), HAL (2001), Budapest initiative (2002), etc.</a:t>
            </a:r>
            <a:endParaRPr dirty="0"/>
          </a:p>
          <a:p>
            <a:pPr marL="0" lvl="0" indent="0" algn="just" rtl="0">
              <a:spcBef>
                <a:spcPts val="1200"/>
              </a:spcBef>
              <a:spcAft>
                <a:spcPts val="0"/>
              </a:spcAft>
              <a:buNone/>
            </a:pPr>
            <a:r>
              <a:rPr lang="fr" b="1" dirty="0"/>
              <a:t>2005 - 2013</a:t>
            </a:r>
            <a:endParaRPr b="1" dirty="0"/>
          </a:p>
          <a:p>
            <a:pPr marL="0" lvl="0" indent="0" algn="just" rtl="0">
              <a:spcBef>
                <a:spcPts val="1200"/>
              </a:spcBef>
              <a:spcAft>
                <a:spcPts val="0"/>
              </a:spcAft>
              <a:buNone/>
            </a:pPr>
            <a:r>
              <a:rPr lang="fr" dirty="0"/>
              <a:t>Structuration politique et normative au tournant des années 2010 : mandats obligatoires par les institutions de recherche, </a:t>
            </a:r>
            <a:r>
              <a:rPr lang="fr" i="1" dirty="0"/>
              <a:t>Open Access Pilot (</a:t>
            </a:r>
            <a:r>
              <a:rPr lang="fr" dirty="0"/>
              <a:t>7e programme cadre européen), rapport Finch (2013) au Royaume-Uni.</a:t>
            </a:r>
            <a:endParaRPr dirty="0"/>
          </a:p>
          <a:p>
            <a:pPr marL="0" lvl="0" indent="0" algn="just" rtl="0">
              <a:spcBef>
                <a:spcPts val="1200"/>
              </a:spcBef>
              <a:spcAft>
                <a:spcPts val="0"/>
              </a:spcAft>
              <a:buNone/>
            </a:pPr>
            <a:r>
              <a:rPr lang="fr" b="1" dirty="0"/>
              <a:t>2014 – aujourd’hui</a:t>
            </a:r>
            <a:endParaRPr b="1" dirty="0"/>
          </a:p>
          <a:p>
            <a:pPr marL="0" lvl="0" indent="0" algn="just" rtl="0">
              <a:spcBef>
                <a:spcPts val="1200"/>
              </a:spcBef>
              <a:spcAft>
                <a:spcPts val="1200"/>
              </a:spcAft>
              <a:buNone/>
            </a:pPr>
            <a:r>
              <a:rPr lang="fr" dirty="0"/>
              <a:t>Institutionnalisation forte du LA : Horizon 2020, Horizon Europe, 2 plans nationaux de science ouverte (2018-2021, 2021-2024), HAL archive ouverte nationale au coeur de l’évaluation de la recherche.</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title"/>
          </p:nvPr>
        </p:nvSpPr>
        <p:spPr>
          <a:xfrm>
            <a:off x="311700" y="1227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Réception de l’Accès ouvert : questionnements soulevés par l’institutionnalisation du Libre Accès </a:t>
            </a:r>
            <a:endParaRPr/>
          </a:p>
        </p:txBody>
      </p:sp>
      <p:sp>
        <p:nvSpPr>
          <p:cNvPr id="75" name="Google Shape;75;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20000"/>
          </a:bodyPr>
          <a:lstStyle/>
          <a:p>
            <a:pPr marL="0" lvl="0" indent="0" algn="just" rtl="0">
              <a:spcBef>
                <a:spcPts val="0"/>
              </a:spcBef>
              <a:spcAft>
                <a:spcPts val="0"/>
              </a:spcAft>
              <a:buNone/>
            </a:pPr>
            <a:r>
              <a:rPr lang="fr"/>
              <a:t>Mise en oeuvre hétérogène selon les disciplines et les champs d’études, ce qui est attendu, notamment entre SHS et STM.</a:t>
            </a:r>
            <a:endParaRPr/>
          </a:p>
          <a:p>
            <a:pPr marL="0" lvl="0" indent="0" algn="just" rtl="0">
              <a:spcBef>
                <a:spcPts val="1200"/>
              </a:spcBef>
              <a:spcAft>
                <a:spcPts val="0"/>
              </a:spcAft>
              <a:buNone/>
            </a:pPr>
            <a:r>
              <a:rPr lang="fr"/>
              <a:t>L’Open (institué en catégorie d’action publique) tend à se superposer à des valeurs parfois contradictoires, entre idéal de libre accès aux savoirs et plateformes commerciales en accès ouvert.</a:t>
            </a:r>
            <a:endParaRPr/>
          </a:p>
          <a:p>
            <a:pPr marL="0" lvl="0" indent="0" algn="just" rtl="0">
              <a:spcBef>
                <a:spcPts val="1200"/>
              </a:spcBef>
              <a:spcAft>
                <a:spcPts val="0"/>
              </a:spcAft>
              <a:buNone/>
            </a:pPr>
            <a:r>
              <a:rPr lang="fr"/>
              <a:t>Terme symptomatique de l’</a:t>
            </a:r>
            <a:r>
              <a:rPr lang="fr" i="1"/>
              <a:t>openwashing</a:t>
            </a:r>
            <a:r>
              <a:rPr lang="fr"/>
              <a:t> passé dans les milieux de la recherche.</a:t>
            </a:r>
            <a:endParaRPr/>
          </a:p>
          <a:p>
            <a:pPr marL="0" lvl="0" indent="0" algn="just" rtl="0">
              <a:spcBef>
                <a:spcPts val="1200"/>
              </a:spcBef>
              <a:spcAft>
                <a:spcPts val="0"/>
              </a:spcAft>
              <a:buNone/>
            </a:pPr>
            <a:r>
              <a:rPr lang="fr"/>
              <a:t>=&gt; Notre travail vise à éclairer : </a:t>
            </a:r>
            <a:endParaRPr/>
          </a:p>
          <a:p>
            <a:pPr marL="457200" lvl="0" indent="-325755" algn="just" rtl="0">
              <a:spcBef>
                <a:spcPts val="1200"/>
              </a:spcBef>
              <a:spcAft>
                <a:spcPts val="0"/>
              </a:spcAft>
              <a:buSzPct val="100000"/>
              <a:buAutoNum type="arabicParenR"/>
            </a:pPr>
            <a:r>
              <a:rPr lang="fr"/>
              <a:t>Pratiques de publication (en accès ouvert) et discours qui les accompagnent pour les justifier</a:t>
            </a:r>
            <a:endParaRPr/>
          </a:p>
          <a:p>
            <a:pPr marL="457200" lvl="0" indent="-325755" algn="just" rtl="0">
              <a:spcBef>
                <a:spcPts val="0"/>
              </a:spcBef>
              <a:spcAft>
                <a:spcPts val="0"/>
              </a:spcAft>
              <a:buSzPct val="100000"/>
              <a:buAutoNum type="arabicParenR"/>
            </a:pPr>
            <a:r>
              <a:rPr lang="fr"/>
              <a:t>Pratiques et normes prescrites par l’Etat : relations complexes avec les pratiques réelles et les représentations des chercheurs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Problématique</a:t>
            </a:r>
            <a:endParaRPr/>
          </a:p>
        </p:txBody>
      </p:sp>
      <p:sp>
        <p:nvSpPr>
          <p:cNvPr id="81" name="Google Shape;81;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just" rtl="0">
              <a:spcBef>
                <a:spcPts val="0"/>
              </a:spcBef>
              <a:spcAft>
                <a:spcPts val="0"/>
              </a:spcAft>
              <a:buNone/>
            </a:pPr>
            <a:r>
              <a:rPr lang="fr" sz="1200">
                <a:solidFill>
                  <a:schemeClr val="dk1"/>
                </a:solidFill>
              </a:rPr>
              <a:t>Que pouvons-nous savoir sur les réceptions de l’accès ouvert, à partir de discours sur les pratiques de publication ? En quoi informent-elles aussi sur le processus d’action publique de promotion de la science ouverte ?</a:t>
            </a:r>
            <a:endParaRPr sz="1200">
              <a:solidFill>
                <a:schemeClr val="dk1"/>
              </a:solidFill>
            </a:endParaRPr>
          </a:p>
          <a:p>
            <a:pPr marL="0" lvl="0" indent="0" algn="just" rtl="0">
              <a:spcBef>
                <a:spcPts val="0"/>
              </a:spcBef>
              <a:spcAft>
                <a:spcPts val="0"/>
              </a:spcAft>
              <a:buNone/>
            </a:pPr>
            <a:endParaRPr sz="1200">
              <a:solidFill>
                <a:schemeClr val="dk1"/>
              </a:solidFill>
            </a:endParaRPr>
          </a:p>
          <a:p>
            <a:pPr marL="0" lvl="0" indent="0" algn="just" rtl="0">
              <a:spcBef>
                <a:spcPts val="0"/>
              </a:spcBef>
              <a:spcAft>
                <a:spcPts val="0"/>
              </a:spcAft>
              <a:buNone/>
            </a:pPr>
            <a:r>
              <a:rPr lang="fr" sz="1200">
                <a:solidFill>
                  <a:schemeClr val="dk1"/>
                </a:solidFill>
              </a:rPr>
              <a:t>Quelques travaux antérieurs sur les pratiques de publication en accès ouvert, en lien avec notre problématique :</a:t>
            </a:r>
            <a:endParaRPr sz="1200">
              <a:solidFill>
                <a:schemeClr val="dk1"/>
              </a:solidFill>
            </a:endParaRPr>
          </a:p>
          <a:p>
            <a:pPr marL="457200" lvl="0" indent="-304800" algn="just" rtl="0">
              <a:spcBef>
                <a:spcPts val="0"/>
              </a:spcBef>
              <a:spcAft>
                <a:spcPts val="0"/>
              </a:spcAft>
              <a:buClr>
                <a:schemeClr val="dk1"/>
              </a:buClr>
              <a:buSzPts val="1200"/>
              <a:buAutoNum type="arabicParenR"/>
            </a:pPr>
            <a:r>
              <a:rPr lang="fr" sz="1200">
                <a:solidFill>
                  <a:schemeClr val="dk1"/>
                </a:solidFill>
              </a:rPr>
              <a:t>Enquête du Consortium Couperin (Rousseau-Hans, Ollendorff et Harnais, 2020) : forte différenciation selon le modèle dominant par champ d’études (APC / modèle diamant / appui de l’Etat…).</a:t>
            </a:r>
            <a:endParaRPr sz="1200">
              <a:solidFill>
                <a:schemeClr val="dk1"/>
              </a:solidFill>
            </a:endParaRPr>
          </a:p>
          <a:p>
            <a:pPr marL="457200" lvl="0" indent="-304800" algn="just" rtl="0">
              <a:spcBef>
                <a:spcPts val="0"/>
              </a:spcBef>
              <a:spcAft>
                <a:spcPts val="0"/>
              </a:spcAft>
              <a:buClr>
                <a:schemeClr val="dk1"/>
              </a:buClr>
              <a:buSzPts val="1200"/>
              <a:buAutoNum type="arabicParenR"/>
            </a:pPr>
            <a:r>
              <a:rPr lang="fr" sz="1200">
                <a:solidFill>
                  <a:schemeClr val="dk1"/>
                </a:solidFill>
              </a:rPr>
              <a:t>Etude de Chérifa Boukacem (2020) sur les effets de la précarité statutaire sur les pratiques de publication en LA (jeunes chercheurs français).</a:t>
            </a:r>
            <a:endParaRPr sz="1200">
              <a:solidFill>
                <a:schemeClr val="dk1"/>
              </a:solidFill>
            </a:endParaRPr>
          </a:p>
          <a:p>
            <a:pPr marL="457200" lvl="0" indent="-304800" algn="just" rtl="0">
              <a:spcBef>
                <a:spcPts val="0"/>
              </a:spcBef>
              <a:spcAft>
                <a:spcPts val="0"/>
              </a:spcAft>
              <a:buClr>
                <a:schemeClr val="dk1"/>
              </a:buClr>
              <a:buSzPts val="1200"/>
              <a:buAutoNum type="arabicParenR"/>
            </a:pPr>
            <a:r>
              <a:rPr lang="fr" sz="1200">
                <a:solidFill>
                  <a:schemeClr val="dk1"/>
                </a:solidFill>
              </a:rPr>
              <a:t>Travail de Martin Reinhart (2022) sur la compétitivité et les justifications dans le régime de visibilité scientifique.</a:t>
            </a:r>
            <a:endParaRPr sz="1200">
              <a:solidFill>
                <a:schemeClr val="dk1"/>
              </a:solidFill>
            </a:endParaRPr>
          </a:p>
          <a:p>
            <a:pPr marL="457200" lvl="0" indent="-304800" algn="just" rtl="0">
              <a:spcBef>
                <a:spcPts val="0"/>
              </a:spcBef>
              <a:spcAft>
                <a:spcPts val="0"/>
              </a:spcAft>
              <a:buClr>
                <a:schemeClr val="dk1"/>
              </a:buClr>
              <a:buSzPts val="1200"/>
              <a:buAutoNum type="arabicParenR"/>
            </a:pPr>
            <a:r>
              <a:rPr lang="fr" sz="1200">
                <a:solidFill>
                  <a:schemeClr val="dk1"/>
                </a:solidFill>
              </a:rPr>
              <a:t>Rapport d’Anna Mesclon (2024) sur la division sociale du travail de la visibilité scientifique (exemple des identifiants numériques chercheurs IdHAL et ORCID).</a:t>
            </a:r>
            <a:endParaRPr sz="1200">
              <a:solidFill>
                <a:schemeClr val="dk1"/>
              </a:solidFill>
            </a:endParaRPr>
          </a:p>
          <a:p>
            <a:pPr marL="457200" lvl="0" indent="-304800" algn="just" rtl="0">
              <a:spcBef>
                <a:spcPts val="0"/>
              </a:spcBef>
              <a:spcAft>
                <a:spcPts val="0"/>
              </a:spcAft>
              <a:buClr>
                <a:schemeClr val="dk1"/>
              </a:buClr>
              <a:buSzPts val="1200"/>
              <a:buAutoNum type="arabicParenR"/>
            </a:pPr>
            <a:r>
              <a:rPr lang="fr" sz="1200">
                <a:solidFill>
                  <a:schemeClr val="dk1"/>
                </a:solidFill>
              </a:rPr>
              <a:t>Etude sur les pratiques des chercheurs argentins (Beigel et Montoya, 2025) : homologie entre les contraintes (“nécessité”) à publier par APC, l’internationalisation des activités de recherche et les opinions exprimées sur le LA.</a:t>
            </a:r>
            <a:endParaRPr sz="1200">
              <a:solidFill>
                <a:schemeClr val="dk1"/>
              </a:solidFill>
            </a:endParaRPr>
          </a:p>
          <a:p>
            <a:pPr marL="457200" lvl="0" indent="-304800" algn="just" rtl="0">
              <a:spcBef>
                <a:spcPts val="0"/>
              </a:spcBef>
              <a:spcAft>
                <a:spcPts val="0"/>
              </a:spcAft>
              <a:buClr>
                <a:schemeClr val="dk1"/>
              </a:buClr>
              <a:buSzPts val="1200"/>
              <a:buAutoNum type="arabicParenR"/>
            </a:pPr>
            <a:r>
              <a:rPr lang="fr" sz="1200">
                <a:solidFill>
                  <a:schemeClr val="dk1"/>
                </a:solidFill>
              </a:rPr>
              <a:t>Sociologie des pratiques des référents intégrité scientifique en France (Boncourt, Mirman et Michelon, 2025) : institutionnalisation des normes de la science ouverte différenciée selon les profils et les ressources.</a:t>
            </a:r>
            <a:endParaRPr sz="1200">
              <a:solidFill>
                <a:schemeClr val="dk1"/>
              </a:solidFill>
            </a:endParaRPr>
          </a:p>
          <a:p>
            <a:pPr marL="457200" lvl="0" indent="0" algn="just" rtl="0">
              <a:spcBef>
                <a:spcPts val="0"/>
              </a:spcBef>
              <a:spcAft>
                <a:spcPts val="0"/>
              </a:spcAft>
              <a:buNone/>
            </a:pPr>
            <a:endParaRPr sz="12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Plan de l’intervention</a:t>
            </a:r>
            <a:endParaRPr/>
          </a:p>
        </p:txBody>
      </p:sp>
      <p:sp>
        <p:nvSpPr>
          <p:cNvPr id="87" name="Google Shape;87;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20000"/>
          </a:bodyPr>
          <a:lstStyle/>
          <a:p>
            <a:pPr marL="0" lvl="0" indent="0" algn="just" rtl="0">
              <a:spcBef>
                <a:spcPts val="0"/>
              </a:spcBef>
              <a:spcAft>
                <a:spcPts val="0"/>
              </a:spcAft>
              <a:buNone/>
            </a:pPr>
            <a:r>
              <a:rPr lang="fr"/>
              <a:t>I- Introduction</a:t>
            </a:r>
            <a:endParaRPr/>
          </a:p>
          <a:p>
            <a:pPr marL="0" lvl="0" indent="0" algn="just" rtl="0">
              <a:spcBef>
                <a:spcPts val="1200"/>
              </a:spcBef>
              <a:spcAft>
                <a:spcPts val="0"/>
              </a:spcAft>
              <a:buNone/>
            </a:pPr>
            <a:r>
              <a:rPr lang="fr"/>
              <a:t>II- Recherche en cours : le projet ROR2 et l’enquête</a:t>
            </a:r>
            <a:endParaRPr/>
          </a:p>
          <a:p>
            <a:pPr marL="0" lvl="0" indent="0" algn="just" rtl="0">
              <a:spcBef>
                <a:spcPts val="1200"/>
              </a:spcBef>
              <a:spcAft>
                <a:spcPts val="0"/>
              </a:spcAft>
              <a:buNone/>
            </a:pPr>
            <a:r>
              <a:rPr lang="fr"/>
              <a:t>III- Discours sur les pratiques de publication : l’Open Access entre évidences et négociations avec des critères</a:t>
            </a:r>
            <a:endParaRPr/>
          </a:p>
          <a:p>
            <a:pPr marL="457200" lvl="0" indent="0" algn="just" rtl="0">
              <a:spcBef>
                <a:spcPts val="1200"/>
              </a:spcBef>
              <a:spcAft>
                <a:spcPts val="0"/>
              </a:spcAft>
              <a:buNone/>
            </a:pPr>
            <a:r>
              <a:rPr lang="fr"/>
              <a:t>III.1- Pratiques professionnelles au prisme d’injonctions paradoxales fortes</a:t>
            </a:r>
            <a:endParaRPr/>
          </a:p>
          <a:p>
            <a:pPr marL="457200" lvl="0" indent="0" algn="just" rtl="0">
              <a:spcBef>
                <a:spcPts val="1200"/>
              </a:spcBef>
              <a:spcAft>
                <a:spcPts val="0"/>
              </a:spcAft>
              <a:buNone/>
            </a:pPr>
            <a:r>
              <a:rPr lang="fr"/>
              <a:t>III.2- La publication en accès ouvert au prisme de la socialisation professionnelle des chercheurs</a:t>
            </a:r>
            <a:endParaRPr/>
          </a:p>
          <a:p>
            <a:pPr marL="457200" lvl="0" indent="0" algn="just" rtl="0">
              <a:spcBef>
                <a:spcPts val="1200"/>
              </a:spcBef>
              <a:spcAft>
                <a:spcPts val="0"/>
              </a:spcAft>
              <a:buNone/>
            </a:pPr>
            <a:r>
              <a:rPr lang="fr"/>
              <a:t>III.3- Penser des effets de la mise en oeuvre des politiques de la science ouverte sur les chercheurs</a:t>
            </a:r>
            <a:endParaRPr/>
          </a:p>
          <a:p>
            <a:pPr marL="0" lvl="0" indent="0" algn="just" rtl="0">
              <a:spcBef>
                <a:spcPts val="1200"/>
              </a:spcBef>
              <a:spcAft>
                <a:spcPts val="1200"/>
              </a:spcAft>
              <a:buNone/>
            </a:pPr>
            <a:r>
              <a:rPr lang="fr"/>
              <a:t>IV- Propos conclusif : élargissement et discussion sur la notion d’openwashing</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9"/>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fr"/>
              <a:t>II- Recherche en cours : le projet ROR2 et l’enquête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Présentation ROR</a:t>
            </a:r>
            <a:r>
              <a:rPr lang="fr" sz="2750" baseline="30000"/>
              <a:t>2</a:t>
            </a:r>
            <a:endParaRPr sz="2750" baseline="30000"/>
          </a:p>
          <a:p>
            <a:pPr marL="0" lvl="0" indent="0" algn="l" rtl="0">
              <a:spcBef>
                <a:spcPts val="0"/>
              </a:spcBef>
              <a:spcAft>
                <a:spcPts val="0"/>
              </a:spcAft>
              <a:buNone/>
            </a:pPr>
            <a:endParaRPr/>
          </a:p>
        </p:txBody>
      </p:sp>
      <p:sp>
        <p:nvSpPr>
          <p:cNvPr id="98" name="Google Shape;98;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None/>
            </a:pPr>
            <a:r>
              <a:rPr lang="fr" dirty="0"/>
              <a:t>Le projet ROR2 = Research on Research x Recherche Ouverte et Responsable.</a:t>
            </a:r>
            <a:endParaRPr dirty="0"/>
          </a:p>
          <a:p>
            <a:pPr marL="0" lvl="0" indent="0" algn="just" rtl="0">
              <a:spcBef>
                <a:spcPts val="1200"/>
              </a:spcBef>
              <a:spcAft>
                <a:spcPts val="0"/>
              </a:spcAft>
              <a:buNone/>
            </a:pPr>
            <a:r>
              <a:rPr lang="fr" dirty="0"/>
              <a:t>Projet ANR.</a:t>
            </a:r>
            <a:endParaRPr dirty="0"/>
          </a:p>
          <a:p>
            <a:pPr marL="0" lvl="0" indent="0" algn="just" rtl="0">
              <a:spcBef>
                <a:spcPts val="1200"/>
              </a:spcBef>
              <a:spcAft>
                <a:spcPts val="0"/>
              </a:spcAft>
              <a:buNone/>
            </a:pPr>
            <a:r>
              <a:rPr lang="fr" dirty="0"/>
              <a:t>Envisagé comme une contribution interdisciplinaire aux études sur les pratiques de publication en accès ouvert en lien avec les processus de mise en </a:t>
            </a:r>
            <a:r>
              <a:rPr lang="fr-FR" dirty="0"/>
              <a:t>œ</a:t>
            </a:r>
            <a:r>
              <a:rPr lang="fr" dirty="0"/>
              <a:t>uvre des contrôles de l’intégrité scientifique.</a:t>
            </a:r>
            <a:endParaRPr dirty="0"/>
          </a:p>
          <a:p>
            <a:pPr marL="0" lvl="0" indent="0" algn="just" rtl="0">
              <a:spcBef>
                <a:spcPts val="1200"/>
              </a:spcBef>
              <a:spcAft>
                <a:spcPts val="1200"/>
              </a:spcAft>
              <a:buNone/>
            </a:pPr>
            <a:r>
              <a:rPr lang="fr" dirty="0"/>
              <a:t>Volet d’enquête par entretiens collectifs (</a:t>
            </a:r>
            <a:r>
              <a:rPr lang="fr" i="1" dirty="0"/>
              <a:t>focus groups</a:t>
            </a:r>
            <a:r>
              <a:rPr lang="fr" dirty="0"/>
              <a:t>) en 2025-2026.</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Méthodologie de recherche</a:t>
            </a:r>
            <a:endParaRPr/>
          </a:p>
        </p:txBody>
      </p:sp>
      <p:sp>
        <p:nvSpPr>
          <p:cNvPr id="104" name="Google Shape;104;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None/>
            </a:pPr>
            <a:r>
              <a:rPr lang="fr"/>
              <a:t>À ce jour : 7 </a:t>
            </a:r>
            <a:r>
              <a:rPr lang="fr" i="1"/>
              <a:t>focus groups </a:t>
            </a:r>
            <a:r>
              <a:rPr lang="fr"/>
              <a:t>(FG) : 26 chercheurs, à la fois des chercheurs titulaires et contractuels, de générations et spécialités différentes.</a:t>
            </a:r>
            <a:endParaRPr/>
          </a:p>
          <a:p>
            <a:pPr marL="0" lvl="0" indent="0" algn="just" rtl="0">
              <a:spcBef>
                <a:spcPts val="1200"/>
              </a:spcBef>
              <a:spcAft>
                <a:spcPts val="0"/>
              </a:spcAft>
              <a:buNone/>
            </a:pPr>
            <a:r>
              <a:rPr lang="fr"/>
              <a:t>1 FG exploratoire pluridisciplinaire + 6 sur base disciplinaire : 3 à 5 participants, en moyenne avec 4 participants.</a:t>
            </a:r>
            <a:endParaRPr/>
          </a:p>
          <a:p>
            <a:pPr marL="0" lvl="0" indent="0" algn="just" rtl="0">
              <a:spcBef>
                <a:spcPts val="1200"/>
              </a:spcBef>
              <a:spcAft>
                <a:spcPts val="0"/>
              </a:spcAft>
              <a:buNone/>
            </a:pPr>
            <a:r>
              <a:rPr lang="fr"/>
              <a:t>Informatique-Mathématiques, Physique, Archéologie, Biologie, Économie (2).</a:t>
            </a:r>
            <a:endParaRPr/>
          </a:p>
          <a:p>
            <a:pPr marL="0" lvl="0" indent="0" algn="just" rtl="0">
              <a:spcBef>
                <a:spcPts val="1200"/>
              </a:spcBef>
              <a:spcAft>
                <a:spcPts val="1200"/>
              </a:spcAft>
              <a:buNone/>
            </a:pPr>
            <a:r>
              <a:rPr lang="fr"/>
              <a:t>Usage de “cartographies” pour donner à visualiser des jugements sur les plateformes en termes de visibilité et de pertinence à partir du point de vue des professionnels de la recherche.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2"/>
          <p:cNvPicPr preferRelativeResize="0"/>
          <p:nvPr/>
        </p:nvPicPr>
        <p:blipFill>
          <a:blip r:embed="rId3">
            <a:alphaModFix/>
          </a:blip>
          <a:stretch>
            <a:fillRect/>
          </a:stretch>
        </p:blipFill>
        <p:spPr>
          <a:xfrm>
            <a:off x="152400" y="152400"/>
            <a:ext cx="8501292" cy="48387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just" rtl="0">
              <a:lnSpc>
                <a:spcPct val="115000"/>
              </a:lnSpc>
              <a:spcBef>
                <a:spcPts val="2000"/>
              </a:spcBef>
              <a:spcAft>
                <a:spcPts val="600"/>
              </a:spcAft>
              <a:buClr>
                <a:schemeClr val="dk1"/>
              </a:buClr>
              <a:buSzPts val="1100"/>
              <a:buFont typeface="Arial"/>
              <a:buNone/>
            </a:pPr>
            <a:r>
              <a:rPr lang="fr" sz="2700"/>
              <a:t>III. Discours sur les pratiques de publication : l’Open Access entre évidences et négociations avec des critères</a:t>
            </a:r>
            <a:endParaRPr sz="47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20" name="Google Shape;120;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fr" b="1"/>
              <a:t>III.1 Pratiques professionnelles au prisme d’injonctions paradoxales fortes</a:t>
            </a:r>
            <a:endParaRPr b="1"/>
          </a:p>
          <a:p>
            <a:pPr marL="0" lvl="0" indent="0" algn="just" rtl="0">
              <a:spcBef>
                <a:spcPts val="1200"/>
              </a:spcBef>
              <a:spcAft>
                <a:spcPts val="0"/>
              </a:spcAft>
              <a:buClr>
                <a:schemeClr val="dk1"/>
              </a:buClr>
              <a:buSzPts val="1100"/>
              <a:buFont typeface="Arial"/>
              <a:buNone/>
            </a:pPr>
            <a:endParaRPr sz="1600">
              <a:solidFill>
                <a:schemeClr val="dk1"/>
              </a:solidFill>
            </a:endParaRPr>
          </a:p>
          <a:p>
            <a:pPr marL="0" lvl="0" indent="0" algn="just" rtl="0">
              <a:spcBef>
                <a:spcPts val="0"/>
              </a:spcBef>
              <a:spcAft>
                <a:spcPts val="0"/>
              </a:spcAft>
              <a:buClr>
                <a:schemeClr val="dk1"/>
              </a:buClr>
              <a:buSzPts val="1100"/>
              <a:buFont typeface="Arial"/>
              <a:buNone/>
            </a:pPr>
            <a:endParaRPr sz="1600">
              <a:solidFill>
                <a:schemeClr val="dk1"/>
              </a:solidFill>
            </a:endParaRPr>
          </a:p>
          <a:p>
            <a:pPr marL="0" lvl="0" indent="0" algn="just" rtl="0">
              <a:spcBef>
                <a:spcPts val="0"/>
              </a:spcBef>
              <a:spcAft>
                <a:spcPts val="0"/>
              </a:spcAft>
              <a:buClr>
                <a:schemeClr val="dk1"/>
              </a:buClr>
              <a:buSzPts val="1100"/>
              <a:buFont typeface="Arial"/>
              <a:buNone/>
            </a:pPr>
            <a:r>
              <a:rPr lang="fr" sz="1600">
                <a:solidFill>
                  <a:schemeClr val="dk1"/>
                </a:solidFill>
              </a:rPr>
              <a:t>L’ambivalence sur la valorisation de l’accès ouvert s’exprime, avec de fortes différences entre SHS et STM notamment sur les frais de publication ou </a:t>
            </a:r>
            <a:r>
              <a:rPr lang="fr" sz="1600" i="1">
                <a:solidFill>
                  <a:schemeClr val="dk1"/>
                </a:solidFill>
              </a:rPr>
              <a:t>article-processing charges</a:t>
            </a:r>
            <a:r>
              <a:rPr lang="fr" sz="1600">
                <a:solidFill>
                  <a:schemeClr val="dk1"/>
                </a:solidFill>
              </a:rPr>
              <a:t> (APC) de l’open access doré.</a:t>
            </a:r>
            <a:endParaRPr sz="2200" b="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lnSpc>
                <a:spcPct val="115000"/>
              </a:lnSpc>
              <a:spcBef>
                <a:spcPts val="0"/>
              </a:spcBef>
              <a:spcAft>
                <a:spcPts val="1200"/>
              </a:spcAft>
              <a:buClr>
                <a:schemeClr val="dk1"/>
              </a:buClr>
              <a:buSzPts val="1100"/>
              <a:buFont typeface="Arial"/>
              <a:buNone/>
            </a:pPr>
            <a:r>
              <a:rPr lang="fr" sz="1800" b="1">
                <a:solidFill>
                  <a:schemeClr val="dk2"/>
                </a:solidFill>
              </a:rPr>
              <a:t>FG Mathématiques et Informatique (décembre 2025)</a:t>
            </a:r>
            <a:endParaRPr/>
          </a:p>
        </p:txBody>
      </p:sp>
      <p:sp>
        <p:nvSpPr>
          <p:cNvPr id="126" name="Google Shape;126;p25"/>
          <p:cNvSpPr txBox="1">
            <a:spLocks noGrp="1"/>
          </p:cNvSpPr>
          <p:nvPr>
            <p:ph type="body" idx="1"/>
          </p:nvPr>
        </p:nvSpPr>
        <p:spPr>
          <a:xfrm>
            <a:off x="311700" y="1152475"/>
            <a:ext cx="8520600" cy="3892200"/>
          </a:xfrm>
          <a:prstGeom prst="rect">
            <a:avLst/>
          </a:prstGeom>
        </p:spPr>
        <p:txBody>
          <a:bodyPr spcFirstLastPara="1" wrap="square" lIns="91425" tIns="91425" rIns="91425" bIns="91425" anchor="t" anchorCtr="0">
            <a:normAutofit fontScale="77500"/>
          </a:bodyPr>
          <a:lstStyle/>
          <a:p>
            <a:pPr marL="0" lvl="0" indent="0" algn="just" rtl="0">
              <a:spcBef>
                <a:spcPts val="0"/>
              </a:spcBef>
              <a:spcAft>
                <a:spcPts val="0"/>
              </a:spcAft>
              <a:buNone/>
            </a:pPr>
            <a:r>
              <a:rPr lang="fr" sz="2046"/>
              <a:t>Professeure en mathématiques : “</a:t>
            </a:r>
            <a:r>
              <a:rPr lang="fr" sz="2046" i="1"/>
              <a:t>Quand j’étais jeune doctorante, je choisissais plutôt le journal que me conseillait mon directeur, et aussi en fonction de la réputation de celui-ci, faut bien dire, et indépendamment de combien coûte l’abonnement, est-ce que c’est ceci ou cela ? Donc, maintenant que je suis un peu plus établie, [...] je vais essayer de </a:t>
            </a:r>
            <a:r>
              <a:rPr lang="fr" sz="2046" b="1" i="1"/>
              <a:t>pas publier chez des grands éditeurs commerciaux qui font plein de profits</a:t>
            </a:r>
            <a:r>
              <a:rPr lang="fr" sz="2046" i="1"/>
              <a:t>. </a:t>
            </a:r>
            <a:endParaRPr sz="2046" i="1"/>
          </a:p>
          <a:p>
            <a:pPr marL="0" lvl="0" indent="0" algn="just" rtl="0">
              <a:spcBef>
                <a:spcPts val="1200"/>
              </a:spcBef>
              <a:spcAft>
                <a:spcPts val="0"/>
              </a:spcAft>
              <a:buNone/>
            </a:pPr>
            <a:r>
              <a:rPr lang="fr" sz="2046" i="1"/>
              <a:t>Par contre, j’ai souvent des coauteurs, des coautrices, et si je sens qu’ils et elles sont pas trop alignés là-dessus, je vais pas commencer, en plus, à me faire… Un article, c’est long à écrire, quand on arrive à la fin, on est généralement à bout de souffle. </a:t>
            </a:r>
            <a:endParaRPr sz="2046" i="1"/>
          </a:p>
          <a:p>
            <a:pPr marL="0" lvl="0" indent="0" algn="just" rtl="0">
              <a:spcBef>
                <a:spcPts val="1200"/>
              </a:spcBef>
              <a:spcAft>
                <a:spcPts val="1200"/>
              </a:spcAft>
              <a:buNone/>
            </a:pPr>
            <a:r>
              <a:rPr lang="fr" sz="2046" i="1"/>
              <a:t>Si en plus, on doit arriver à convaincre ses coauteurs, coautrices d’aller ici plutôt que là, des fois, c’est un petit peu compliqué. Donc, </a:t>
            </a:r>
            <a:r>
              <a:rPr lang="fr" sz="2046" b="1" i="1"/>
              <a:t>les écarts, on va dire, que je m’autorise</a:t>
            </a:r>
            <a:r>
              <a:rPr lang="fr" sz="2046" i="1"/>
              <a:t>, sont plutôt liés à ça, et aussi aux enjeux personnels de ces personnes, qui pour certains, voilà, sont plus jeunes, ont une carrière à soi, et ainsi de suite.</a:t>
            </a:r>
            <a:r>
              <a:rPr lang="fr" sz="2046"/>
              <a:t>”</a:t>
            </a:r>
            <a:endParaRPr b="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just" rtl="0">
              <a:lnSpc>
                <a:spcPct val="115000"/>
              </a:lnSpc>
              <a:spcBef>
                <a:spcPts val="0"/>
              </a:spcBef>
              <a:spcAft>
                <a:spcPts val="1200"/>
              </a:spcAft>
              <a:buClr>
                <a:schemeClr val="dk1"/>
              </a:buClr>
              <a:buSzPts val="1100"/>
              <a:buFont typeface="Arial"/>
              <a:buNone/>
            </a:pPr>
            <a:r>
              <a:rPr lang="fr" sz="1800" b="1">
                <a:solidFill>
                  <a:schemeClr val="dk2"/>
                </a:solidFill>
              </a:rPr>
              <a:t>FG Archéologie (février 2026)</a:t>
            </a:r>
            <a:endParaRPr/>
          </a:p>
        </p:txBody>
      </p:sp>
      <p:sp>
        <p:nvSpPr>
          <p:cNvPr id="132" name="Google Shape;132;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a:bodyPr>
          <a:lstStyle/>
          <a:p>
            <a:pPr marL="0" lvl="0" indent="0" algn="just" rtl="0">
              <a:spcBef>
                <a:spcPts val="0"/>
              </a:spcBef>
              <a:spcAft>
                <a:spcPts val="0"/>
              </a:spcAft>
              <a:buNone/>
            </a:pPr>
            <a:r>
              <a:rPr lang="fr"/>
              <a:t>Postdoctorante préhistorienne : “</a:t>
            </a:r>
            <a:r>
              <a:rPr lang="fr" i="1"/>
              <a:t>C’est vrai qu’on est un petit peu, je trouve, des fois, </a:t>
            </a:r>
            <a:r>
              <a:rPr lang="fr" b="1" i="1"/>
              <a:t>le cul entre deux chaises</a:t>
            </a:r>
            <a:r>
              <a:rPr lang="fr" i="1"/>
              <a:t>, puisqu’on nous demande de publier dans des grandes revues, mais c’est aussi important pour, maintenant, au CNRS, pour l’examen des dossiers en particulier, c’est important que tout soit en Open Access, qu’on ait un engagement dans cette direction-là, en tout cas dans ma section. </a:t>
            </a:r>
            <a:endParaRPr i="1"/>
          </a:p>
          <a:p>
            <a:pPr marL="0" lvl="0" indent="0" algn="just" rtl="0">
              <a:spcBef>
                <a:spcPts val="1200"/>
              </a:spcBef>
              <a:spcAft>
                <a:spcPts val="0"/>
              </a:spcAft>
              <a:buNone/>
            </a:pPr>
            <a:r>
              <a:rPr lang="fr" i="1"/>
              <a:t>Et donc, il y a un petit peu [ce] </a:t>
            </a:r>
            <a:r>
              <a:rPr lang="fr" b="1" i="1"/>
              <a:t>double son de cloche</a:t>
            </a:r>
            <a:r>
              <a:rPr lang="fr" i="1"/>
              <a:t>, où en fait on nous demande de faire de l’Open Access, mais derrière, on nous demande d’aller dans des grandes revues, sauf que... Après, c’est aussi un choix personnel, c’est que je refuse de payer des milliers d’euros pour publier un article, quoi. Même si ça améliorera mon CV.”</a:t>
            </a:r>
            <a:endParaRPr i="1"/>
          </a:p>
          <a:p>
            <a:pPr marL="0" lvl="0" indent="0" algn="just" rtl="0">
              <a:spcBef>
                <a:spcPts val="1200"/>
              </a:spcBef>
              <a:spcAft>
                <a:spcPts val="120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III.2 La publication en accès ouvert au prisme de la socialisation professionnelle des chercheurs</a:t>
            </a:r>
            <a:endParaRPr/>
          </a:p>
        </p:txBody>
      </p:sp>
      <p:sp>
        <p:nvSpPr>
          <p:cNvPr id="138" name="Google Shape;138;p27"/>
          <p:cNvSpPr txBox="1">
            <a:spLocks noGrp="1"/>
          </p:cNvSpPr>
          <p:nvPr>
            <p:ph type="body" idx="1"/>
          </p:nvPr>
        </p:nvSpPr>
        <p:spPr>
          <a:xfrm>
            <a:off x="311700" y="1564775"/>
            <a:ext cx="8520600" cy="34164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None/>
            </a:pPr>
            <a:r>
              <a:rPr lang="fr" sz="1600">
                <a:solidFill>
                  <a:schemeClr val="dk1"/>
                </a:solidFill>
              </a:rPr>
              <a:t>Les réceptions des normes de l’accès ouvert sont inscrites dans des trajectoires académiques, elles-mêmes produites par des socialisations professionnelles (Darmon, 2016) : incorporation de représentations, consolidation de dispositions, etc.</a:t>
            </a:r>
            <a:endParaRPr sz="1600">
              <a:solidFill>
                <a:schemeClr val="dk1"/>
              </a:solidFill>
            </a:endParaRPr>
          </a:p>
          <a:p>
            <a:pPr marL="0" lvl="0" indent="0" algn="just" rtl="0">
              <a:spcBef>
                <a:spcPts val="0"/>
              </a:spcBef>
              <a:spcAft>
                <a:spcPts val="0"/>
              </a:spcAft>
              <a:buNone/>
            </a:pPr>
            <a:endParaRPr sz="1600">
              <a:solidFill>
                <a:schemeClr val="dk1"/>
              </a:solidFill>
            </a:endParaRPr>
          </a:p>
          <a:p>
            <a:pPr marL="0" lvl="0" indent="0" algn="just" rtl="0">
              <a:spcBef>
                <a:spcPts val="0"/>
              </a:spcBef>
              <a:spcAft>
                <a:spcPts val="0"/>
              </a:spcAft>
              <a:buNone/>
            </a:pPr>
            <a:r>
              <a:rPr lang="fr" sz="1600">
                <a:solidFill>
                  <a:schemeClr val="dk1"/>
                </a:solidFill>
              </a:rPr>
              <a:t>Deux points sont discutés en particulier : </a:t>
            </a:r>
            <a:endParaRPr sz="1600">
              <a:solidFill>
                <a:schemeClr val="dk1"/>
              </a:solidFill>
            </a:endParaRPr>
          </a:p>
          <a:p>
            <a:pPr marL="457200" lvl="0" indent="0" algn="just" rtl="0">
              <a:spcBef>
                <a:spcPts val="0"/>
              </a:spcBef>
              <a:spcAft>
                <a:spcPts val="0"/>
              </a:spcAft>
              <a:buNone/>
            </a:pPr>
            <a:r>
              <a:rPr lang="fr" sz="1600">
                <a:solidFill>
                  <a:schemeClr val="dk1"/>
                </a:solidFill>
              </a:rPr>
              <a:t>1) la </a:t>
            </a:r>
            <a:r>
              <a:rPr lang="fr" sz="1600" b="1">
                <a:solidFill>
                  <a:schemeClr val="dk1"/>
                </a:solidFill>
              </a:rPr>
              <a:t>périodisation </a:t>
            </a:r>
            <a:r>
              <a:rPr lang="fr" sz="1600">
                <a:solidFill>
                  <a:schemeClr val="dk1"/>
                </a:solidFill>
              </a:rPr>
              <a:t>de l’entrée dans un métier de la recherche, notamment avant ou après le milieu des années 2010 en SHS / avant dans d’autres disciplines ;</a:t>
            </a:r>
            <a:endParaRPr sz="1600">
              <a:solidFill>
                <a:schemeClr val="dk1"/>
              </a:solidFill>
            </a:endParaRPr>
          </a:p>
          <a:p>
            <a:pPr marL="457200" lvl="0" indent="0" algn="just" rtl="0">
              <a:spcBef>
                <a:spcPts val="0"/>
              </a:spcBef>
              <a:spcAft>
                <a:spcPts val="0"/>
              </a:spcAft>
              <a:buNone/>
            </a:pPr>
            <a:r>
              <a:rPr lang="fr" sz="1600">
                <a:solidFill>
                  <a:schemeClr val="dk1"/>
                </a:solidFill>
              </a:rPr>
              <a:t>2) les </a:t>
            </a:r>
            <a:r>
              <a:rPr lang="fr" sz="1600" b="1">
                <a:solidFill>
                  <a:schemeClr val="dk1"/>
                </a:solidFill>
              </a:rPr>
              <a:t>expériences internationales de travail</a:t>
            </a:r>
            <a:r>
              <a:rPr lang="fr" sz="1600">
                <a:solidFill>
                  <a:schemeClr val="dk1"/>
                </a:solidFill>
              </a:rPr>
              <a:t> (postes et collaborations à l’étranger) et des contraintes en termes de revues “prestigieuses” par champ d’études.</a:t>
            </a:r>
            <a:endParaRPr sz="1600">
              <a:solidFill>
                <a:schemeClr val="dk1"/>
              </a:solidFill>
            </a:endParaRPr>
          </a:p>
          <a:p>
            <a:pPr marL="0" lvl="0" indent="0" algn="just" rtl="0">
              <a:spcBef>
                <a:spcPts val="0"/>
              </a:spcBef>
              <a:spcAft>
                <a:spcPts val="0"/>
              </a:spcAft>
              <a:buNone/>
            </a:pPr>
            <a:endParaRPr sz="1200">
              <a:solidFill>
                <a:schemeClr val="dk1"/>
              </a:solidFill>
            </a:endParaRPr>
          </a:p>
          <a:p>
            <a:pPr marL="0" lvl="0" indent="0" algn="just" rtl="0">
              <a:spcBef>
                <a:spcPts val="0"/>
              </a:spcBef>
              <a:spcAft>
                <a:spcPts val="0"/>
              </a:spcAft>
              <a:buClr>
                <a:schemeClr val="dk1"/>
              </a:buClr>
              <a:buSzPts val="1100"/>
              <a:buFont typeface="Arial"/>
              <a:buNone/>
            </a:pPr>
            <a:endParaRPr sz="1200">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4" name="Google Shape;144;p28"/>
          <p:cNvSpPr txBox="1">
            <a:spLocks noGrp="1"/>
          </p:cNvSpPr>
          <p:nvPr>
            <p:ph type="body" idx="1"/>
          </p:nvPr>
        </p:nvSpPr>
        <p:spPr>
          <a:xfrm>
            <a:off x="311700" y="1152475"/>
            <a:ext cx="8520600" cy="3819900"/>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0"/>
              </a:spcAft>
              <a:buNone/>
            </a:pPr>
            <a:r>
              <a:rPr lang="fr" b="1"/>
              <a:t>Ambivalences sur la définition de l’Open Access et le dépôt sur HAL et/ou Arxiv</a:t>
            </a:r>
            <a:endParaRPr b="1"/>
          </a:p>
          <a:p>
            <a:pPr marL="0" lvl="0" indent="0" algn="l" rtl="0">
              <a:spcBef>
                <a:spcPts val="1200"/>
              </a:spcBef>
              <a:spcAft>
                <a:spcPts val="0"/>
              </a:spcAft>
              <a:buNone/>
            </a:pPr>
            <a:r>
              <a:rPr lang="fr"/>
              <a:t>Mentions du “tout-papier” / profils qui ont naturalisé le LA dès la thèse.</a:t>
            </a:r>
            <a:r>
              <a:rPr lang="fr" b="1"/>
              <a:t> </a:t>
            </a:r>
            <a:endParaRPr b="1"/>
          </a:p>
          <a:p>
            <a:pPr marL="0" lvl="0" indent="0" algn="l" rtl="0">
              <a:spcBef>
                <a:spcPts val="1200"/>
              </a:spcBef>
              <a:spcAft>
                <a:spcPts val="0"/>
              </a:spcAft>
              <a:buNone/>
            </a:pPr>
            <a:r>
              <a:rPr lang="fr" b="1"/>
              <a:t>Focus Group interdisciplinaire (novembre 2025)</a:t>
            </a:r>
            <a:endParaRPr b="1"/>
          </a:p>
          <a:p>
            <a:pPr marL="0" lvl="0" indent="0" algn="just" rtl="0">
              <a:spcBef>
                <a:spcPts val="1200"/>
              </a:spcBef>
              <a:spcAft>
                <a:spcPts val="0"/>
              </a:spcAft>
              <a:buNone/>
            </a:pPr>
            <a:r>
              <a:rPr lang="fr"/>
              <a:t>Chercheur CNRS : “</a:t>
            </a:r>
            <a:r>
              <a:rPr lang="fr" i="1"/>
              <a:t>J'ai fait une thèse [soutenue en 2006] dans un laboratoire de physique théorique et donc c'était tout à fait commun de déposer son travail sur ArXiv et de regarder ce qui se passait sur ArXiv […] C'est une </a:t>
            </a:r>
            <a:r>
              <a:rPr lang="fr" b="1" i="1"/>
              <a:t>pratique qui était déjà bien ancrée</a:t>
            </a:r>
            <a:r>
              <a:rPr lang="fr" i="1"/>
              <a:t>, qui avait déjà une dizaine d'années à ce moment-là, à peine plus, quoi.</a:t>
            </a:r>
            <a:r>
              <a:rPr lang="fr"/>
              <a:t>”</a:t>
            </a:r>
            <a:endParaRPr/>
          </a:p>
          <a:p>
            <a:pPr marL="0" lvl="0" indent="0" algn="just" rtl="0">
              <a:spcBef>
                <a:spcPts val="1200"/>
              </a:spcBef>
              <a:spcAft>
                <a:spcPts val="0"/>
              </a:spcAft>
              <a:buNone/>
            </a:pPr>
            <a:r>
              <a:rPr lang="fr"/>
              <a:t>Chercheur INRAE (thèse en 1987) : “</a:t>
            </a:r>
            <a:r>
              <a:rPr lang="fr" i="1"/>
              <a:t>Je peux intervenir ? Oui, donc, dans mon domaine, il n'y a pas ce qui se passe, d'après ce que je comprends en physique théorique, où on dépose des articles comme ça avant qu'ils soient reviewés par des pairs. Nous, ça ne se passe pas du tout comme ça. [...] Alors, </a:t>
            </a:r>
            <a:r>
              <a:rPr lang="fr" b="1" i="1"/>
              <a:t>je ne sais pas si on a la même définition de l'Open Access</a:t>
            </a:r>
            <a:r>
              <a:rPr lang="fr" i="1"/>
              <a:t>.</a:t>
            </a:r>
            <a:r>
              <a:rPr lang="fr"/>
              <a:t>”</a:t>
            </a:r>
            <a:endParaRPr/>
          </a:p>
          <a:p>
            <a:pPr marL="0" lvl="0" indent="0" algn="l" rtl="0">
              <a:spcBef>
                <a:spcPts val="1200"/>
              </a:spcBef>
              <a:spcAft>
                <a:spcPts val="1200"/>
              </a:spcAft>
              <a:buNone/>
            </a:pPr>
            <a:endParaRPr b="1"/>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9"/>
          <p:cNvSpPr txBox="1">
            <a:spLocks noGrp="1"/>
          </p:cNvSpPr>
          <p:nvPr>
            <p:ph type="body" idx="1"/>
          </p:nvPr>
        </p:nvSpPr>
        <p:spPr>
          <a:xfrm>
            <a:off x="311700" y="1152475"/>
            <a:ext cx="8520600" cy="3933300"/>
          </a:xfrm>
          <a:prstGeom prst="rect">
            <a:avLst/>
          </a:prstGeom>
        </p:spPr>
        <p:txBody>
          <a:bodyPr spcFirstLastPara="1" wrap="square" lIns="91425" tIns="91425" rIns="91425" bIns="91425" anchor="t" anchorCtr="0">
            <a:normAutofit lnSpcReduction="10000"/>
          </a:bodyPr>
          <a:lstStyle/>
          <a:p>
            <a:pPr marL="0" lvl="0" indent="0" algn="just" rtl="0">
              <a:spcBef>
                <a:spcPts val="0"/>
              </a:spcBef>
              <a:spcAft>
                <a:spcPts val="0"/>
              </a:spcAft>
              <a:buClr>
                <a:schemeClr val="dk1"/>
              </a:buClr>
              <a:buSzPts val="1100"/>
              <a:buFont typeface="Arial"/>
              <a:buNone/>
            </a:pPr>
            <a:r>
              <a:rPr lang="fr" sz="1200">
                <a:solidFill>
                  <a:schemeClr val="dk1"/>
                </a:solidFill>
              </a:rPr>
              <a:t>Astronome :</a:t>
            </a:r>
            <a:r>
              <a:rPr lang="fr" sz="1200" i="1">
                <a:solidFill>
                  <a:schemeClr val="dk1"/>
                </a:solidFill>
              </a:rPr>
              <a:t> “Simplement, on le paye pas en tant qu’auteur, que chercheur, parce que c’est fait par la France. Donc ça veut dire qu’il faut être membre de la communauté européenne, hein, ça compte. Les extérieurs à la communauté européenne doivent payer leur page. MNRS, la </a:t>
            </a:r>
            <a:r>
              <a:rPr lang="fr" sz="1200">
                <a:solidFill>
                  <a:schemeClr val="dk1"/>
                </a:solidFill>
              </a:rPr>
              <a:t>Monthly Notice for Royal Astronomy</a:t>
            </a:r>
            <a:r>
              <a:rPr lang="fr" sz="1200" i="1">
                <a:solidFill>
                  <a:schemeClr val="dk1"/>
                </a:solidFill>
              </a:rPr>
              <a:t> voilà, dont parlait tout à l’heure [le collègue astrophysicien], était un journal, était le journal gratuit. Mais il l’est plus. Il est devenu payant il y a un an, ou deux, un an et demi. Par contre, ses abonnements sont devenus gratuits, mais il s’est mis à faire payer les auteurs. Mais </a:t>
            </a:r>
            <a:r>
              <a:rPr lang="fr" sz="1200" b="1" i="1">
                <a:solidFill>
                  <a:schemeClr val="dk1"/>
                </a:solidFill>
              </a:rPr>
              <a:t>les journaux américains sont payants à 100 dollars la page, à peu près</a:t>
            </a:r>
            <a:r>
              <a:rPr lang="fr" sz="1200" i="1">
                <a:solidFill>
                  <a:schemeClr val="dk1"/>
                </a:solidFill>
              </a:rPr>
              <a:t>. Et certains chercheurs choisissent de publier dans les journaux américains, parce qu’ils pensent que, soit il faut avoir un coauteur américain et c’est lui qui paye, mais certains Français choisissent de publier dans APJ, journal américain, parce qu’</a:t>
            </a:r>
            <a:r>
              <a:rPr lang="fr" sz="1200" b="1" i="1">
                <a:solidFill>
                  <a:schemeClr val="dk1"/>
                </a:solidFill>
              </a:rPr>
              <a:t>ils pensent que leur article sera mieux lu et mieux cité</a:t>
            </a:r>
            <a:r>
              <a:rPr lang="fr" sz="1200" i="1">
                <a:solidFill>
                  <a:schemeClr val="dk1"/>
                </a:solidFill>
              </a:rPr>
              <a:t>, mais c’est… Personnellement, j’y crois pas, mais…”</a:t>
            </a:r>
            <a:endParaRPr sz="1200" i="1">
              <a:solidFill>
                <a:schemeClr val="dk1"/>
              </a:solidFill>
            </a:endParaRPr>
          </a:p>
          <a:p>
            <a:pPr marL="0" lvl="0" indent="0" algn="just" rtl="0">
              <a:spcBef>
                <a:spcPts val="0"/>
              </a:spcBef>
              <a:spcAft>
                <a:spcPts val="0"/>
              </a:spcAft>
              <a:buClr>
                <a:schemeClr val="dk1"/>
              </a:buClr>
              <a:buSzPts val="1100"/>
              <a:buFont typeface="Arial"/>
              <a:buNone/>
            </a:pPr>
            <a:r>
              <a:rPr lang="fr" sz="1200">
                <a:solidFill>
                  <a:schemeClr val="dk1"/>
                </a:solidFill>
              </a:rPr>
              <a:t>Chercheur : </a:t>
            </a:r>
            <a:r>
              <a:rPr lang="fr" sz="1200" i="1">
                <a:solidFill>
                  <a:schemeClr val="dk1"/>
                </a:solidFill>
              </a:rPr>
              <a:t>“Tu paies pour publier, mais est-ce que tu paies pour lire, aussi ?”</a:t>
            </a:r>
            <a:endParaRPr sz="1200" i="1">
              <a:solidFill>
                <a:schemeClr val="dk1"/>
              </a:solidFill>
            </a:endParaRPr>
          </a:p>
          <a:p>
            <a:pPr marL="0" lvl="0" indent="0" algn="just" rtl="0">
              <a:spcBef>
                <a:spcPts val="0"/>
              </a:spcBef>
              <a:spcAft>
                <a:spcPts val="0"/>
              </a:spcAft>
              <a:buClr>
                <a:schemeClr val="dk1"/>
              </a:buClr>
              <a:buSzPts val="1100"/>
              <a:buFont typeface="Arial"/>
              <a:buNone/>
            </a:pPr>
            <a:r>
              <a:rPr lang="fr" sz="1200">
                <a:solidFill>
                  <a:schemeClr val="dk1"/>
                </a:solidFill>
              </a:rPr>
              <a:t>Astronome : </a:t>
            </a:r>
            <a:r>
              <a:rPr lang="fr" sz="1200" i="1">
                <a:solidFill>
                  <a:schemeClr val="dk1"/>
                </a:solidFill>
              </a:rPr>
              <a:t>“Alors, alors, pour le journal A&amp;A européen, c’est l’accès libre les trois premiers mois, et libre au bout de trois ans, mais entre les deux, effectivement, ça marche par abonnements. Alors, à nouveau, on s’en rend pas compte, parce qu’on sait pas qui paye, mais […]. Je sais pas si c’est le labo ou l’université, en l’occurrence, qui paye ça.”</a:t>
            </a:r>
            <a:endParaRPr sz="1200" i="1">
              <a:solidFill>
                <a:schemeClr val="dk1"/>
              </a:solidFill>
            </a:endParaRPr>
          </a:p>
          <a:p>
            <a:pPr marL="0" lvl="0" indent="0" algn="just" rtl="0">
              <a:spcBef>
                <a:spcPts val="0"/>
              </a:spcBef>
              <a:spcAft>
                <a:spcPts val="0"/>
              </a:spcAft>
              <a:buClr>
                <a:schemeClr val="dk1"/>
              </a:buClr>
              <a:buSzPts val="1100"/>
              <a:buFont typeface="Arial"/>
              <a:buNone/>
            </a:pPr>
            <a:r>
              <a:rPr lang="fr" sz="1200">
                <a:solidFill>
                  <a:schemeClr val="dk1"/>
                </a:solidFill>
              </a:rPr>
              <a:t>Chercheur : </a:t>
            </a:r>
            <a:r>
              <a:rPr lang="fr" sz="1200" i="1">
                <a:solidFill>
                  <a:schemeClr val="dk1"/>
                </a:solidFill>
              </a:rPr>
              <a:t>“Alors que nous, le problème, c’est que […] à part </a:t>
            </a:r>
            <a:r>
              <a:rPr lang="fr" sz="1200">
                <a:solidFill>
                  <a:schemeClr val="dk1"/>
                </a:solidFill>
              </a:rPr>
              <a:t>NatureCom</a:t>
            </a:r>
            <a:r>
              <a:rPr lang="fr" sz="1200" i="1">
                <a:solidFill>
                  <a:schemeClr val="dk1"/>
                </a:solidFill>
              </a:rPr>
              <a:t>, qui est uniquement sur APC, mais la plupart c’est hybride. Alors, à la fois, </a:t>
            </a:r>
            <a:r>
              <a:rPr lang="fr" sz="1200" b="1" i="1">
                <a:solidFill>
                  <a:schemeClr val="dk1"/>
                </a:solidFill>
              </a:rPr>
              <a:t>on paie pour lire, et on paie pour publier</a:t>
            </a:r>
            <a:r>
              <a:rPr lang="fr" sz="1200" i="1">
                <a:solidFill>
                  <a:schemeClr val="dk1"/>
                </a:solidFill>
              </a:rPr>
              <a:t>. Et c’est nous, c’est avec notre argent, nos ANR et tout, qu’on doit payer ça. Et c’est de plus en plus cher, donc…”</a:t>
            </a:r>
            <a:endParaRPr sz="1200" i="1">
              <a:solidFill>
                <a:schemeClr val="dk1"/>
              </a:solidFill>
            </a:endParaRPr>
          </a:p>
          <a:p>
            <a:pPr marL="0" lvl="0" indent="0" algn="just" rtl="0">
              <a:spcBef>
                <a:spcPts val="0"/>
              </a:spcBef>
              <a:spcAft>
                <a:spcPts val="0"/>
              </a:spcAft>
              <a:buNone/>
            </a:pPr>
            <a:r>
              <a:rPr lang="fr" sz="1200">
                <a:solidFill>
                  <a:schemeClr val="dk1"/>
                </a:solidFill>
              </a:rPr>
              <a:t>Maître de conférences : </a:t>
            </a:r>
            <a:r>
              <a:rPr lang="fr" sz="1200" i="1">
                <a:solidFill>
                  <a:schemeClr val="dk1"/>
                </a:solidFill>
              </a:rPr>
              <a:t>“Alors, pour compléter ce que dit [le collègue astronome], </a:t>
            </a:r>
            <a:r>
              <a:rPr lang="fr" sz="1200">
                <a:solidFill>
                  <a:schemeClr val="dk1"/>
                </a:solidFill>
              </a:rPr>
              <a:t>Astronomy and Astrophysics</a:t>
            </a:r>
            <a:r>
              <a:rPr lang="fr" sz="1200" i="1">
                <a:solidFill>
                  <a:schemeClr val="dk1"/>
                </a:solidFill>
              </a:rPr>
              <a:t>, maintenant, veut faire payer au-delà d’un certain nombre de pages. C’est-à-dire que si on est membre de la communauté européenne, ben les douze premières pages sont gratuites, [mais] prises en charge par l’Observatoire européen austral.”</a:t>
            </a:r>
            <a:endParaRPr b="1"/>
          </a:p>
        </p:txBody>
      </p:sp>
      <p:sp>
        <p:nvSpPr>
          <p:cNvPr id="150" name="Google Shape;150;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1200"/>
              </a:spcAft>
              <a:buClr>
                <a:schemeClr val="dk1"/>
              </a:buClr>
              <a:buSzPct val="61111"/>
              <a:buFont typeface="Arial"/>
              <a:buNone/>
            </a:pPr>
            <a:r>
              <a:rPr lang="fr" sz="1800" b="1">
                <a:solidFill>
                  <a:schemeClr val="dk2"/>
                </a:solidFill>
              </a:rPr>
              <a:t>Rapports aux critères de jugement sur les revues internationales : Focus Group Physique (janvier 2026)</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just" rtl="0">
              <a:lnSpc>
                <a:spcPct val="115000"/>
              </a:lnSpc>
              <a:spcBef>
                <a:spcPts val="1800"/>
              </a:spcBef>
              <a:spcAft>
                <a:spcPts val="600"/>
              </a:spcAft>
              <a:buClr>
                <a:schemeClr val="dk1"/>
              </a:buClr>
              <a:buSzPts val="1100"/>
              <a:buFont typeface="Arial"/>
              <a:buNone/>
            </a:pPr>
            <a:r>
              <a:rPr lang="fr" sz="1800" dirty="0"/>
              <a:t>III.3. Penser des effets de la mise en </a:t>
            </a:r>
            <a:r>
              <a:rPr lang="fr-FR" sz="1800" dirty="0"/>
              <a:t>œ</a:t>
            </a:r>
            <a:r>
              <a:rPr lang="fr" sz="1800" dirty="0"/>
              <a:t>uvre des politiques de l’accès ouvert sur les chercheurs</a:t>
            </a:r>
            <a:endParaRPr sz="3200" dirty="0"/>
          </a:p>
        </p:txBody>
      </p:sp>
      <p:sp>
        <p:nvSpPr>
          <p:cNvPr id="156" name="Google Shape;156;p30"/>
          <p:cNvSpPr txBox="1">
            <a:spLocks noGrp="1"/>
          </p:cNvSpPr>
          <p:nvPr>
            <p:ph type="body" idx="1"/>
          </p:nvPr>
        </p:nvSpPr>
        <p:spPr>
          <a:xfrm>
            <a:off x="311700" y="1381075"/>
            <a:ext cx="8520600" cy="34164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None/>
            </a:pPr>
            <a:r>
              <a:rPr lang="fr" sz="1600" dirty="0"/>
              <a:t>Approche des </a:t>
            </a:r>
            <a:r>
              <a:rPr lang="fr" sz="1600" i="1" dirty="0"/>
              <a:t>policy feedbacks</a:t>
            </a:r>
            <a:r>
              <a:rPr lang="fr" sz="1600" dirty="0"/>
              <a:t> (Spire, 2016) en termes de rapports aux normes et aux représentations diffusées dans le processus d’action publique. Ambivalence du travail de la visibilité scientifique, à la fois contrôle et capacité d’action (Mubi Brighenti, 2007 ; Reinhart, 2022).</a:t>
            </a:r>
            <a:endParaRPr sz="1600" dirty="0"/>
          </a:p>
          <a:p>
            <a:pPr marL="0" lvl="0" indent="0" algn="just" rtl="0">
              <a:spcBef>
                <a:spcPts val="1200"/>
              </a:spcBef>
              <a:spcAft>
                <a:spcPts val="0"/>
              </a:spcAft>
              <a:buNone/>
            </a:pPr>
            <a:r>
              <a:rPr lang="fr" sz="1600" dirty="0"/>
              <a:t>Expression de jugements par des chercheurs sur la congruence entre les plateformes, leur travail de visibilité et leur travail de publication.</a:t>
            </a:r>
            <a:endParaRPr sz="1600" dirty="0"/>
          </a:p>
          <a:p>
            <a:pPr marL="0" lvl="0" indent="0" algn="just" rtl="0">
              <a:spcBef>
                <a:spcPts val="1200"/>
              </a:spcBef>
              <a:spcAft>
                <a:spcPts val="1200"/>
              </a:spcAft>
              <a:buNone/>
            </a:pPr>
            <a:r>
              <a:rPr lang="fr" sz="1600" dirty="0"/>
              <a:t>Exemples des réseaux socionumériques chercheurs (Academia.edu et ResearchGate) et de la plateforme officielle d’Etat HAL.</a:t>
            </a:r>
            <a:endParaRPr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just" rtl="0">
              <a:lnSpc>
                <a:spcPct val="115000"/>
              </a:lnSpc>
              <a:spcBef>
                <a:spcPts val="2000"/>
              </a:spcBef>
              <a:spcAft>
                <a:spcPts val="600"/>
              </a:spcAft>
              <a:buClr>
                <a:schemeClr val="dk1"/>
              </a:buClr>
              <a:buSzPts val="1100"/>
              <a:buFont typeface="Arial"/>
              <a:buNone/>
            </a:pPr>
            <a:r>
              <a:rPr lang="fr" sz="2100"/>
              <a:t>Juger les plateformes : le cas de HAL </a:t>
            </a:r>
            <a:endParaRPr sz="3300"/>
          </a:p>
        </p:txBody>
      </p:sp>
      <p:sp>
        <p:nvSpPr>
          <p:cNvPr id="162" name="Google Shape;162;p3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0" lvl="0" indent="0" algn="just" rtl="0">
              <a:spcBef>
                <a:spcPts val="0"/>
              </a:spcBef>
              <a:spcAft>
                <a:spcPts val="0"/>
              </a:spcAft>
              <a:buNone/>
            </a:pPr>
            <a:r>
              <a:rPr lang="fr">
                <a:solidFill>
                  <a:schemeClr val="dk1"/>
                </a:solidFill>
              </a:rPr>
              <a:t>FG Physique, janvier 2026</a:t>
            </a:r>
            <a:endParaRPr>
              <a:solidFill>
                <a:schemeClr val="dk1"/>
              </a:solidFill>
            </a:endParaRPr>
          </a:p>
          <a:p>
            <a:pPr marL="0" lvl="0" indent="0" algn="just" rtl="0">
              <a:lnSpc>
                <a:spcPct val="115000"/>
              </a:lnSpc>
              <a:spcBef>
                <a:spcPts val="1200"/>
              </a:spcBef>
              <a:spcAft>
                <a:spcPts val="0"/>
              </a:spcAft>
              <a:buNone/>
            </a:pPr>
            <a:r>
              <a:rPr lang="fr" sz="1100">
                <a:solidFill>
                  <a:schemeClr val="dk1"/>
                </a:solidFill>
              </a:rPr>
              <a:t>Astronome : “</a:t>
            </a:r>
            <a:r>
              <a:rPr lang="fr" sz="1100" i="1">
                <a:solidFill>
                  <a:schemeClr val="dk1"/>
                </a:solidFill>
              </a:rPr>
              <a:t>D’ailleurs, il y a des tentatives de faire, de remplir HAL automatiquement à partir d’Astro-PH, ça marche pas encore, mais il y a eu des… [...] En fait, </a:t>
            </a:r>
            <a:r>
              <a:rPr lang="fr" sz="1100" b="1" i="1">
                <a:solidFill>
                  <a:schemeClr val="dk1"/>
                </a:solidFill>
              </a:rPr>
              <a:t>HAL, le principe, il y a pas de souci, mais c’est juste que c’est pénible à utiliser</a:t>
            </a:r>
            <a:r>
              <a:rPr lang="fr" sz="1100" i="1">
                <a:solidFill>
                  <a:schemeClr val="dk1"/>
                </a:solidFill>
              </a:rPr>
              <a:t>, c’est pas [...] pratique. Astro-PH l’est, donc on espérait faire une passerelle, mais pour l’instant il y a rien qui fait ça automatiquement, quoi.”</a:t>
            </a:r>
            <a:endParaRPr sz="1100" i="1">
              <a:solidFill>
                <a:schemeClr val="dk1"/>
              </a:solidFill>
            </a:endParaRPr>
          </a:p>
          <a:p>
            <a:pPr marL="0" lvl="0" indent="0" algn="just" rtl="0">
              <a:lnSpc>
                <a:spcPct val="115000"/>
              </a:lnSpc>
              <a:spcBef>
                <a:spcPts val="0"/>
              </a:spcBef>
              <a:spcAft>
                <a:spcPts val="0"/>
              </a:spcAft>
              <a:buClr>
                <a:schemeClr val="dk1"/>
              </a:buClr>
              <a:buSzPts val="1100"/>
              <a:buFont typeface="Arial"/>
              <a:buNone/>
            </a:pPr>
            <a:r>
              <a:rPr lang="fr" sz="1100">
                <a:solidFill>
                  <a:schemeClr val="dk1"/>
                </a:solidFill>
              </a:rPr>
              <a:t>Chercheur CNRS : “</a:t>
            </a:r>
            <a:r>
              <a:rPr lang="fr" sz="1100" i="1">
                <a:solidFill>
                  <a:schemeClr val="dk1"/>
                </a:solidFill>
              </a:rPr>
              <a:t>Ouais, c’est étonnant que ça marche aussi mal, alors qu’il y a plein d’outils comme ORCID, ou je sais pas… il y en a plein qui sont capables de remplir les métadonnées toutes seules très bien, et </a:t>
            </a:r>
            <a:r>
              <a:rPr lang="fr" sz="1100" b="1" i="1">
                <a:solidFill>
                  <a:schemeClr val="dk1"/>
                </a:solidFill>
              </a:rPr>
              <a:t>HAL, pff [....] C’est chiant à utiliser !</a:t>
            </a:r>
            <a:r>
              <a:rPr lang="fr" sz="1100" i="1">
                <a:solidFill>
                  <a:schemeClr val="dk1"/>
                </a:solidFill>
              </a:rPr>
              <a:t> (Rires.)”</a:t>
            </a:r>
            <a:endParaRPr sz="1100" i="1">
              <a:solidFill>
                <a:schemeClr val="dk1"/>
              </a:solidFill>
            </a:endParaRPr>
          </a:p>
          <a:p>
            <a:pPr marL="0" lvl="0" indent="0" algn="just" rtl="0">
              <a:lnSpc>
                <a:spcPct val="115000"/>
              </a:lnSpc>
              <a:spcBef>
                <a:spcPts val="0"/>
              </a:spcBef>
              <a:spcAft>
                <a:spcPts val="0"/>
              </a:spcAft>
              <a:buClr>
                <a:schemeClr val="dk1"/>
              </a:buClr>
              <a:buSzPts val="1100"/>
              <a:buFont typeface="Arial"/>
              <a:buNone/>
            </a:pPr>
            <a:r>
              <a:rPr lang="fr" sz="1100">
                <a:solidFill>
                  <a:schemeClr val="dk1"/>
                </a:solidFill>
              </a:rPr>
              <a:t>Astronome : “</a:t>
            </a:r>
            <a:r>
              <a:rPr lang="fr" sz="1100" i="1">
                <a:solidFill>
                  <a:schemeClr val="dk1"/>
                </a:solidFill>
              </a:rPr>
              <a:t>Pardon, je me suis trompé, j’ai dit Astro-PH, donc ArXiv, pour remplir HAL, non, c’est à ADS qu’on pensait. Parce qu’ADS fait vraiment le boulot de mettre tout au propre. D’homogénéiser, et de bien… Voilà, </a:t>
            </a:r>
            <a:r>
              <a:rPr lang="fr" sz="1100" b="1" i="1">
                <a:solidFill>
                  <a:schemeClr val="dk1"/>
                </a:solidFill>
              </a:rPr>
              <a:t>on a vraiment toutes les infos dans ADS</a:t>
            </a:r>
            <a:r>
              <a:rPr lang="fr" sz="1100" i="1">
                <a:solidFill>
                  <a:schemeClr val="dk1"/>
                </a:solidFill>
              </a:rPr>
              <a:t>. Astro-PH, c’est un peu comme l’auteur le met.”</a:t>
            </a:r>
            <a:endParaRPr sz="1100" i="1">
              <a:solidFill>
                <a:schemeClr val="dk1"/>
              </a:solidFill>
            </a:endParaRPr>
          </a:p>
          <a:p>
            <a:pPr marL="0" lvl="0" indent="0" algn="just" rtl="0">
              <a:spcBef>
                <a:spcPts val="1200"/>
              </a:spcBef>
              <a:spcAft>
                <a:spcPts val="0"/>
              </a:spcAft>
              <a:buClr>
                <a:schemeClr val="dk1"/>
              </a:buClr>
              <a:buSzPts val="1100"/>
              <a:buFont typeface="Arial"/>
              <a:buNone/>
            </a:pPr>
            <a:r>
              <a:rPr lang="fr">
                <a:solidFill>
                  <a:schemeClr val="dk1"/>
                </a:solidFill>
              </a:rPr>
              <a:t>FG Biologie, février 2026</a:t>
            </a:r>
            <a:endParaRPr>
              <a:solidFill>
                <a:schemeClr val="dk1"/>
              </a:solidFill>
            </a:endParaRPr>
          </a:p>
          <a:p>
            <a:pPr marL="0" lvl="0" indent="0" algn="just" rtl="0">
              <a:spcBef>
                <a:spcPts val="1200"/>
              </a:spcBef>
              <a:spcAft>
                <a:spcPts val="0"/>
              </a:spcAft>
              <a:buNone/>
            </a:pPr>
            <a:r>
              <a:rPr lang="fr" sz="1100">
                <a:solidFill>
                  <a:schemeClr val="dk1"/>
                </a:solidFill>
              </a:rPr>
              <a:t>Chercheuse INSERM : </a:t>
            </a:r>
            <a:r>
              <a:rPr lang="fr" sz="1100" i="1">
                <a:solidFill>
                  <a:schemeClr val="dk1"/>
                </a:solidFill>
              </a:rPr>
              <a:t>“Alors, c’est sûr, […] pour tout ce qui est HAL, ça nous demande des efforts supplémentaires, là, on vient tous de passer le processus de l’HCERES, où il a fallu rentrer toutes ces listes, et c’est parfois compliqué. C’est </a:t>
            </a:r>
            <a:r>
              <a:rPr lang="fr" sz="1100" b="1" i="1">
                <a:solidFill>
                  <a:schemeClr val="dk1"/>
                </a:solidFill>
              </a:rPr>
              <a:t>très chronophage</a:t>
            </a:r>
            <a:r>
              <a:rPr lang="fr" sz="1100" i="1">
                <a:solidFill>
                  <a:schemeClr val="dk1"/>
                </a:solidFill>
              </a:rPr>
              <a:t> […] Donc, ben, c’est sûr, tout le monde râle un petit peu… Mais après, je trouve que, </a:t>
            </a:r>
            <a:r>
              <a:rPr lang="fr" sz="1100" b="1" i="1">
                <a:solidFill>
                  <a:schemeClr val="dk1"/>
                </a:solidFill>
              </a:rPr>
              <a:t>éthiquement</a:t>
            </a:r>
            <a:r>
              <a:rPr lang="fr" sz="1100" i="1">
                <a:solidFill>
                  <a:schemeClr val="dk1"/>
                </a:solidFill>
              </a:rPr>
              <a:t>, c’est […] une bonne chose, quoi.”</a:t>
            </a:r>
            <a:endParaRPr sz="1100" i="1">
              <a:solidFill>
                <a:schemeClr val="dk1"/>
              </a:solidFill>
            </a:endParaRPr>
          </a:p>
          <a:p>
            <a:pPr marL="0" lvl="0" indent="0" algn="just" rtl="0">
              <a:spcBef>
                <a:spcPts val="1200"/>
              </a:spcBef>
              <a:spcAft>
                <a:spcPts val="1200"/>
              </a:spcAft>
              <a:buNone/>
            </a:pPr>
            <a:r>
              <a:rPr lang="fr" sz="1100">
                <a:solidFill>
                  <a:schemeClr val="dk1"/>
                </a:solidFill>
              </a:rPr>
              <a:t>Chercheur CNRS : </a:t>
            </a:r>
            <a:r>
              <a:rPr lang="fr" sz="1100" i="1">
                <a:solidFill>
                  <a:schemeClr val="dk1"/>
                </a:solidFill>
              </a:rPr>
              <a:t>“</a:t>
            </a:r>
            <a:r>
              <a:rPr lang="fr" sz="1100" b="1" i="1">
                <a:solidFill>
                  <a:schemeClr val="dk1"/>
                </a:solidFill>
              </a:rPr>
              <a:t>HAL, c’est plus une obligation qu’autre chose</a:t>
            </a:r>
            <a:r>
              <a:rPr lang="fr" sz="1100" i="1">
                <a:solidFill>
                  <a:schemeClr val="dk1"/>
                </a:solidFill>
              </a:rPr>
              <a:t>. Et je l’utilise jamais, sauf pour trouver des thèses que je voudrais relire ou lire. […] BioArXiv et E-Life, pour moi, sont […] des choses que je regarde tous les jours, quasiment.”</a:t>
            </a:r>
            <a:r>
              <a:rPr lang="fr" sz="1100">
                <a:solidFill>
                  <a:schemeClr val="dk1"/>
                </a:solidFill>
              </a:rPr>
              <a:t> </a:t>
            </a:r>
            <a:endParaRPr sz="11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Une approche des </a:t>
            </a:r>
            <a:r>
              <a:rPr lang="fr" i="1"/>
              <a:t>policy feedbacks</a:t>
            </a:r>
            <a:r>
              <a:rPr lang="fr"/>
              <a:t> : représentations</a:t>
            </a:r>
            <a:endParaRPr/>
          </a:p>
        </p:txBody>
      </p:sp>
      <p:sp>
        <p:nvSpPr>
          <p:cNvPr id="168" name="Google Shape;168;p32"/>
          <p:cNvSpPr txBox="1">
            <a:spLocks noGrp="1"/>
          </p:cNvSpPr>
          <p:nvPr>
            <p:ph type="body" idx="1"/>
          </p:nvPr>
        </p:nvSpPr>
        <p:spPr>
          <a:xfrm>
            <a:off x="311700" y="1152475"/>
            <a:ext cx="8520600" cy="3904200"/>
          </a:xfrm>
          <a:prstGeom prst="rect">
            <a:avLst/>
          </a:prstGeom>
        </p:spPr>
        <p:txBody>
          <a:bodyPr spcFirstLastPara="1" wrap="square" lIns="91425" tIns="91425" rIns="91425" bIns="91425" anchor="t" anchorCtr="0">
            <a:noAutofit/>
          </a:bodyPr>
          <a:lstStyle/>
          <a:p>
            <a:pPr marL="0" lvl="0" indent="0" algn="just" rtl="0">
              <a:lnSpc>
                <a:spcPct val="105000"/>
              </a:lnSpc>
              <a:spcBef>
                <a:spcPts val="1200"/>
              </a:spcBef>
              <a:spcAft>
                <a:spcPts val="0"/>
              </a:spcAft>
              <a:buSzPts val="852"/>
              <a:buNone/>
            </a:pPr>
            <a:r>
              <a:rPr lang="fr" sz="1030" b="1">
                <a:solidFill>
                  <a:srgbClr val="000000"/>
                </a:solidFill>
              </a:rPr>
              <a:t>Focus Group Archéologie (février 2026)</a:t>
            </a:r>
            <a:endParaRPr sz="1030" b="1">
              <a:solidFill>
                <a:srgbClr val="000000"/>
              </a:solidFill>
            </a:endParaRPr>
          </a:p>
          <a:p>
            <a:pPr marL="0" lvl="0" indent="0" algn="just" rtl="0">
              <a:lnSpc>
                <a:spcPct val="105000"/>
              </a:lnSpc>
              <a:spcBef>
                <a:spcPts val="1200"/>
              </a:spcBef>
              <a:spcAft>
                <a:spcPts val="0"/>
              </a:spcAft>
              <a:buSzPts val="852"/>
              <a:buNone/>
            </a:pPr>
            <a:r>
              <a:rPr lang="fr" sz="1030">
                <a:solidFill>
                  <a:srgbClr val="000000"/>
                </a:solidFill>
              </a:rPr>
              <a:t>Ingénieur de recherches médiéviste INRAP : </a:t>
            </a:r>
            <a:r>
              <a:rPr lang="fr" sz="1030" i="1">
                <a:solidFill>
                  <a:srgbClr val="000000"/>
                </a:solidFill>
              </a:rPr>
              <a:t>“[Ça] fait bien maintenant une bonne dizaine d’années, tous les rapports de fouilles sont en ligne, sont mis en ligne systématiquement par le service régional de l’archéologie. Justement, partant du principe que c’est de l’argent public, et que les données doivent être rendues publiques. Donc les rapports sont en PDF, sur une bibliothèque numérique avec les problèmes que ça peut poser, d’accès, d’utilisation, et cetera, et cetera. Et puis, moi, […] </a:t>
            </a:r>
            <a:r>
              <a:rPr lang="fr" sz="1030" b="1" i="1">
                <a:solidFill>
                  <a:srgbClr val="000000"/>
                </a:solidFill>
              </a:rPr>
              <a:t>j’ai toujours été plutôt favorable à ce type de diffusion</a:t>
            </a:r>
            <a:r>
              <a:rPr lang="fr" sz="1030" i="1">
                <a:solidFill>
                  <a:srgbClr val="000000"/>
                </a:solidFill>
              </a:rPr>
              <a:t>. J’ai vu aussi d’un très bon œil quand l’INRAP a mis en ligne les rapports sur le système Dolia, par exemple. […] Et étant membre aussi d’une UMR, donc, très vite, on nous a incités […] à passer sur HAL, puisque tout le recensement bibliographique, dans le cadre des évaluations, se fait par ce biais. L’INRAP, aussi aujourd’hui, </a:t>
            </a:r>
            <a:r>
              <a:rPr lang="fr" sz="1030" b="1" i="1">
                <a:solidFill>
                  <a:srgbClr val="000000"/>
                </a:solidFill>
              </a:rPr>
              <a:t>nous incite fortement</a:t>
            </a:r>
            <a:r>
              <a:rPr lang="fr" sz="1030" i="1">
                <a:solidFill>
                  <a:srgbClr val="000000"/>
                </a:solidFill>
              </a:rPr>
              <a:t> à passer par la plateforme HAL. Et puis sinon, [quand] les premières plateformes sont arrivées, donc, que ce soit Academia, ou autres, on s’est tous un peu empressés de mettre un peu tout et n’importe quoi sur ces plateformes sans se poser de question. Aujourd’hui, j</a:t>
            </a:r>
            <a:r>
              <a:rPr lang="fr" sz="1030" b="1" i="1">
                <a:solidFill>
                  <a:srgbClr val="000000"/>
                </a:solidFill>
              </a:rPr>
              <a:t>e continue à utiliser Academia, plus comme un réseau social que comme une plateforme d’Open Access, qu’elle n’est pas</a:t>
            </a:r>
            <a:r>
              <a:rPr lang="fr" sz="1030" i="1">
                <a:solidFill>
                  <a:srgbClr val="000000"/>
                </a:solidFill>
              </a:rPr>
              <a:t>.”</a:t>
            </a:r>
            <a:endParaRPr sz="1030" i="1">
              <a:solidFill>
                <a:srgbClr val="000000"/>
              </a:solidFill>
            </a:endParaRPr>
          </a:p>
          <a:p>
            <a:pPr marL="0" lvl="0" indent="0" algn="just" rtl="0">
              <a:lnSpc>
                <a:spcPct val="105000"/>
              </a:lnSpc>
              <a:spcBef>
                <a:spcPts val="1200"/>
              </a:spcBef>
              <a:spcAft>
                <a:spcPts val="0"/>
              </a:spcAft>
              <a:buClr>
                <a:schemeClr val="dk1"/>
              </a:buClr>
              <a:buSzPts val="852"/>
              <a:buFont typeface="Arial"/>
              <a:buNone/>
            </a:pPr>
            <a:r>
              <a:rPr lang="fr" sz="1030">
                <a:solidFill>
                  <a:srgbClr val="000000"/>
                </a:solidFill>
              </a:rPr>
              <a:t>Chercheuse CNRS préhistorienne : </a:t>
            </a:r>
            <a:r>
              <a:rPr lang="fr" sz="1030" i="1">
                <a:solidFill>
                  <a:srgbClr val="000000"/>
                </a:solidFill>
              </a:rPr>
              <a:t>“J’ai mis </a:t>
            </a:r>
            <a:r>
              <a:rPr lang="fr" sz="1030" b="1" i="1">
                <a:solidFill>
                  <a:srgbClr val="000000"/>
                </a:solidFill>
              </a:rPr>
              <a:t>ResearchGate comme le plus pertinent et le plus visible</a:t>
            </a:r>
            <a:r>
              <a:rPr lang="fr" sz="1030" i="1">
                <a:solidFill>
                  <a:srgbClr val="000000"/>
                </a:solidFill>
              </a:rPr>
              <a:t>. Parce que c’est très visible, et moi, je m’en sers beaucoup [...] en vase clos, c’est-à-dire qu’en fait, je regarde, enfin, je suis au courant de publications de gens que je connais déjà et dont je connais déjà le travail. De temps en temps, ça permet d’élargir un petit peu le cercle primaire, pour intégrer des jeunes chercheurs notamment, des postdocs ou des doctorants qui commencent à publier avec des collègues plus établis. HAL, c’est totalement inconnu des collègues étrangers, donc c’est très, </a:t>
            </a:r>
            <a:r>
              <a:rPr lang="fr" sz="1030" b="1" i="1">
                <a:solidFill>
                  <a:srgbClr val="000000"/>
                </a:solidFill>
              </a:rPr>
              <a:t>très peu visible en-dehors du système français</a:t>
            </a:r>
            <a:r>
              <a:rPr lang="fr" sz="1030" i="1">
                <a:solidFill>
                  <a:srgbClr val="000000"/>
                </a:solidFill>
              </a:rPr>
              <a:t>. Mais du point de vue des </a:t>
            </a:r>
            <a:r>
              <a:rPr lang="fr" sz="1030" b="1" i="1">
                <a:solidFill>
                  <a:srgbClr val="000000"/>
                </a:solidFill>
              </a:rPr>
              <a:t>valeurs</a:t>
            </a:r>
            <a:r>
              <a:rPr lang="fr" sz="1030" i="1">
                <a:solidFill>
                  <a:srgbClr val="000000"/>
                </a:solidFill>
              </a:rPr>
              <a:t>, je pense que c’est très, très pertinent.”</a:t>
            </a:r>
            <a:endParaRPr sz="1107" i="1">
              <a:solidFill>
                <a:srgbClr val="000000"/>
              </a:solidFill>
            </a:endParaRPr>
          </a:p>
          <a:p>
            <a:pPr marL="0" lvl="0" indent="0" algn="just" rtl="0">
              <a:lnSpc>
                <a:spcPct val="105000"/>
              </a:lnSpc>
              <a:spcBef>
                <a:spcPts val="1200"/>
              </a:spcBef>
              <a:spcAft>
                <a:spcPts val="0"/>
              </a:spcAft>
              <a:buClr>
                <a:schemeClr val="dk1"/>
              </a:buClr>
              <a:buSzPts val="852"/>
              <a:buFont typeface="Arial"/>
              <a:buNone/>
            </a:pPr>
            <a:endParaRPr sz="1030">
              <a:solidFill>
                <a:srgbClr val="000000"/>
              </a:solidFill>
            </a:endParaRPr>
          </a:p>
          <a:p>
            <a:pPr marL="0" lvl="0" indent="0" algn="l" rtl="0">
              <a:lnSpc>
                <a:spcPct val="105000"/>
              </a:lnSpc>
              <a:spcBef>
                <a:spcPts val="1200"/>
              </a:spcBef>
              <a:spcAft>
                <a:spcPts val="1200"/>
              </a:spcAft>
              <a:buSzPts val="852"/>
              <a:buNone/>
            </a:pPr>
            <a:endParaRPr sz="1495">
              <a:solidFill>
                <a:srgbClr val="00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33"/>
          <p:cNvSpPr txBox="1">
            <a:spLocks noGrp="1"/>
          </p:cNvSpPr>
          <p:nvPr>
            <p:ph type="body" idx="1"/>
          </p:nvPr>
        </p:nvSpPr>
        <p:spPr>
          <a:xfrm>
            <a:off x="311700" y="1152475"/>
            <a:ext cx="8520600" cy="3904200"/>
          </a:xfrm>
          <a:prstGeom prst="rect">
            <a:avLst/>
          </a:prstGeom>
        </p:spPr>
        <p:txBody>
          <a:bodyPr spcFirstLastPara="1" wrap="square" lIns="91425" tIns="91425" rIns="91425" bIns="91425" anchor="t" anchorCtr="0">
            <a:noAutofit/>
          </a:bodyPr>
          <a:lstStyle/>
          <a:p>
            <a:pPr marL="0" lvl="0" indent="0" algn="just" rtl="0">
              <a:lnSpc>
                <a:spcPct val="105000"/>
              </a:lnSpc>
              <a:spcBef>
                <a:spcPts val="1200"/>
              </a:spcBef>
              <a:spcAft>
                <a:spcPts val="0"/>
              </a:spcAft>
              <a:buSzPts val="852"/>
              <a:buNone/>
            </a:pPr>
            <a:r>
              <a:rPr lang="fr" sz="1030" b="1">
                <a:solidFill>
                  <a:srgbClr val="000000"/>
                </a:solidFill>
              </a:rPr>
              <a:t>La “confusion”</a:t>
            </a:r>
            <a:r>
              <a:rPr lang="fr" sz="1030">
                <a:solidFill>
                  <a:srgbClr val="000000"/>
                </a:solidFill>
              </a:rPr>
              <a:t> ponctuelle entre HAL et ResearghGate est complexe : effets de trajectoires, d’internationalisation de champs d’études…</a:t>
            </a:r>
            <a:endParaRPr sz="1030">
              <a:solidFill>
                <a:srgbClr val="000000"/>
              </a:solidFill>
            </a:endParaRPr>
          </a:p>
          <a:p>
            <a:pPr marL="0" lvl="0" indent="0" algn="just" rtl="0">
              <a:lnSpc>
                <a:spcPct val="105000"/>
              </a:lnSpc>
              <a:spcBef>
                <a:spcPts val="1200"/>
              </a:spcBef>
              <a:spcAft>
                <a:spcPts val="0"/>
              </a:spcAft>
              <a:buClr>
                <a:schemeClr val="dk1"/>
              </a:buClr>
              <a:buSzPts val="852"/>
              <a:buFont typeface="Arial"/>
              <a:buNone/>
            </a:pPr>
            <a:r>
              <a:rPr lang="fr" sz="1030" b="1">
                <a:solidFill>
                  <a:schemeClr val="dk1"/>
                </a:solidFill>
              </a:rPr>
              <a:t>Qualificatifs de ResearchGate :</a:t>
            </a:r>
            <a:r>
              <a:rPr lang="fr" sz="1030">
                <a:solidFill>
                  <a:schemeClr val="dk1"/>
                </a:solidFill>
              </a:rPr>
              <a:t> </a:t>
            </a:r>
            <a:r>
              <a:rPr lang="fr" sz="1030" i="1">
                <a:solidFill>
                  <a:schemeClr val="dk1"/>
                </a:solidFill>
              </a:rPr>
              <a:t>“Facebook pour scientifiques”, </a:t>
            </a:r>
            <a:r>
              <a:rPr lang="fr" sz="1030">
                <a:solidFill>
                  <a:schemeClr val="dk1"/>
                </a:solidFill>
              </a:rPr>
              <a:t>(chercheur CNRS en biologie, FG5, février 2026)</a:t>
            </a:r>
            <a:r>
              <a:rPr lang="fr" sz="1030" i="1">
                <a:solidFill>
                  <a:schemeClr val="dk1"/>
                </a:solidFill>
              </a:rPr>
              <a:t>, “se faire mousser”</a:t>
            </a:r>
            <a:r>
              <a:rPr lang="fr" sz="1030">
                <a:solidFill>
                  <a:schemeClr val="dk1"/>
                </a:solidFill>
              </a:rPr>
              <a:t> (chercheur CNRS en physique, FG3, janvier 2025),</a:t>
            </a:r>
            <a:r>
              <a:rPr lang="fr" sz="1030" i="1">
                <a:solidFill>
                  <a:schemeClr val="dk1"/>
                </a:solidFill>
              </a:rPr>
              <a:t> “médiocrité”</a:t>
            </a:r>
            <a:r>
              <a:rPr lang="fr" sz="1030">
                <a:solidFill>
                  <a:schemeClr val="dk1"/>
                </a:solidFill>
              </a:rPr>
              <a:t> (ingénieur de recherche, INRAP, FG4, février 2026), </a:t>
            </a:r>
            <a:r>
              <a:rPr lang="fr" sz="1030" i="1">
                <a:solidFill>
                  <a:schemeClr val="dk1"/>
                </a:solidFill>
              </a:rPr>
              <a:t>“pas de l’Open Access”</a:t>
            </a:r>
            <a:r>
              <a:rPr lang="fr" sz="1030">
                <a:solidFill>
                  <a:schemeClr val="dk1"/>
                </a:solidFill>
              </a:rPr>
              <a:t> (PU en mathématiques, FG2, décembre 2025) ...</a:t>
            </a:r>
            <a:endParaRPr sz="1030">
              <a:solidFill>
                <a:srgbClr val="000000"/>
              </a:solidFill>
            </a:endParaRPr>
          </a:p>
          <a:p>
            <a:pPr marL="0" lvl="0" indent="0" algn="just" rtl="0">
              <a:spcBef>
                <a:spcPts val="1200"/>
              </a:spcBef>
              <a:spcAft>
                <a:spcPts val="0"/>
              </a:spcAft>
              <a:buSzPts val="1100"/>
              <a:buNone/>
            </a:pPr>
            <a:r>
              <a:rPr lang="fr" sz="1030" b="1">
                <a:solidFill>
                  <a:srgbClr val="000000"/>
                </a:solidFill>
              </a:rPr>
              <a:t>FG Economie, mars 2026</a:t>
            </a:r>
            <a:endParaRPr sz="1030" b="1">
              <a:solidFill>
                <a:srgbClr val="000000"/>
              </a:solidFill>
            </a:endParaRPr>
          </a:p>
          <a:p>
            <a:pPr marL="0" lvl="0" indent="0" algn="just" rtl="0">
              <a:spcBef>
                <a:spcPts val="1200"/>
              </a:spcBef>
              <a:spcAft>
                <a:spcPts val="0"/>
              </a:spcAft>
              <a:buClr>
                <a:schemeClr val="dk1"/>
              </a:buClr>
              <a:buSzPts val="1100"/>
              <a:buFont typeface="Arial"/>
              <a:buNone/>
            </a:pPr>
            <a:r>
              <a:rPr lang="fr" sz="1030">
                <a:solidFill>
                  <a:srgbClr val="000000"/>
                </a:solidFill>
              </a:rPr>
              <a:t>PU en économie : </a:t>
            </a:r>
            <a:r>
              <a:rPr lang="fr" sz="1030" i="1">
                <a:solidFill>
                  <a:srgbClr val="000000"/>
                </a:solidFill>
              </a:rPr>
              <a:t>“</a:t>
            </a:r>
            <a:r>
              <a:rPr lang="fr" sz="1030" b="1" i="1">
                <a:solidFill>
                  <a:srgbClr val="000000"/>
                </a:solidFill>
              </a:rPr>
              <a:t>ResearchGate, je tombe souvent dessus. Donc, […] pour l'instant, il me paraît pertinent</a:t>
            </a:r>
            <a:r>
              <a:rPr lang="fr" sz="1030" i="1">
                <a:solidFill>
                  <a:srgbClr val="000000"/>
                </a:solidFill>
              </a:rPr>
              <a:t>. J'ai l'impression que la plateforme, elle n'oriente pas trop et que chaque individu qui se trouve sur la plateforme peut, chacun, comme il veut, faire part de ses recherches. Et c'est une façon aussi d'être tenu au courant des recherches des uns et des autres. Je trouve ça assez intéressant. Quand quelqu'un vient publier quelque chose, c'est toujours intéressant. On suit un peu son activité. </a:t>
            </a:r>
            <a:r>
              <a:rPr lang="fr" sz="1030" b="1" i="1">
                <a:solidFill>
                  <a:srgbClr val="000000"/>
                </a:solidFill>
              </a:rPr>
              <a:t>HAL, pour moi, il est pertinent, mais il n'est pas toujours très pratique</a:t>
            </a:r>
            <a:r>
              <a:rPr lang="fr" sz="1030" i="1">
                <a:solidFill>
                  <a:srgbClr val="000000"/>
                </a:solidFill>
              </a:rPr>
              <a:t> parce qu'en fait, on voit les références des articles, mais on ne peut pas forcément tomber sur l'article, mais on voit […] ce que la personne a fait. Et il est, pour moi, très visible dans le sens où, pour moi, c'est un élément important de mon univers.” </a:t>
            </a:r>
            <a:endParaRPr sz="1030" i="1">
              <a:solidFill>
                <a:srgbClr val="000000"/>
              </a:solidFill>
            </a:endParaRPr>
          </a:p>
          <a:p>
            <a:pPr marL="0" lvl="0" indent="0" algn="just" rtl="0">
              <a:lnSpc>
                <a:spcPct val="105000"/>
              </a:lnSpc>
              <a:spcBef>
                <a:spcPts val="1200"/>
              </a:spcBef>
              <a:spcAft>
                <a:spcPts val="0"/>
              </a:spcAft>
              <a:buSzPts val="852"/>
              <a:buNone/>
            </a:pPr>
            <a:r>
              <a:rPr lang="fr" sz="1000" b="1">
                <a:solidFill>
                  <a:srgbClr val="000000"/>
                </a:solidFill>
              </a:rPr>
              <a:t>Hypothèse de travail :</a:t>
            </a:r>
            <a:r>
              <a:rPr lang="fr" sz="1000">
                <a:solidFill>
                  <a:srgbClr val="000000"/>
                </a:solidFill>
              </a:rPr>
              <a:t> </a:t>
            </a:r>
            <a:r>
              <a:rPr lang="fr" sz="1000">
                <a:solidFill>
                  <a:schemeClr val="dk1"/>
                </a:solidFill>
              </a:rPr>
              <a:t>la </a:t>
            </a:r>
            <a:r>
              <a:rPr lang="fr" sz="1000" b="1">
                <a:solidFill>
                  <a:schemeClr val="dk1"/>
                </a:solidFill>
              </a:rPr>
              <a:t>réception des représentations des “bonnes pratiques” de l’accès ouvert</a:t>
            </a:r>
            <a:r>
              <a:rPr lang="fr" sz="1000">
                <a:solidFill>
                  <a:schemeClr val="dk1"/>
                </a:solidFill>
              </a:rPr>
              <a:t>, dont l’évitement de l’usage d’Academia et ResearchGate et la légitimation de HAL comme plateforme d’Open Access, est </a:t>
            </a:r>
            <a:r>
              <a:rPr lang="fr" sz="1000" b="1">
                <a:solidFill>
                  <a:schemeClr val="dk1"/>
                </a:solidFill>
              </a:rPr>
              <a:t>fortement différenciée selon : </a:t>
            </a:r>
            <a:endParaRPr sz="1000" b="1">
              <a:solidFill>
                <a:schemeClr val="dk1"/>
              </a:solidFill>
            </a:endParaRPr>
          </a:p>
          <a:p>
            <a:pPr marL="457200" lvl="0" indent="0" algn="just" rtl="0">
              <a:spcBef>
                <a:spcPts val="1200"/>
              </a:spcBef>
              <a:spcAft>
                <a:spcPts val="0"/>
              </a:spcAft>
              <a:buClr>
                <a:schemeClr val="dk1"/>
              </a:buClr>
              <a:buSzPts val="1100"/>
              <a:buFont typeface="Arial"/>
              <a:buNone/>
            </a:pPr>
            <a:r>
              <a:rPr lang="fr" sz="1000" b="1">
                <a:solidFill>
                  <a:schemeClr val="dk1"/>
                </a:solidFill>
              </a:rPr>
              <a:t>1) l’insertion dans des champs d’études variablement internationalisés</a:t>
            </a:r>
            <a:r>
              <a:rPr lang="fr" sz="1000">
                <a:solidFill>
                  <a:schemeClr val="dk1"/>
                </a:solidFill>
              </a:rPr>
              <a:t> (lien entre la trajectoire et l’état d’un champ) ; </a:t>
            </a:r>
            <a:endParaRPr sz="1000">
              <a:solidFill>
                <a:schemeClr val="dk1"/>
              </a:solidFill>
            </a:endParaRPr>
          </a:p>
          <a:p>
            <a:pPr marL="457200" lvl="0" indent="0" algn="just" rtl="0">
              <a:spcBef>
                <a:spcPts val="0"/>
              </a:spcBef>
              <a:spcAft>
                <a:spcPts val="0"/>
              </a:spcAft>
              <a:buClr>
                <a:schemeClr val="dk1"/>
              </a:buClr>
              <a:buSzPts val="1100"/>
              <a:buFont typeface="Arial"/>
              <a:buNone/>
            </a:pPr>
            <a:r>
              <a:rPr lang="fr" sz="1000">
                <a:solidFill>
                  <a:schemeClr val="dk1"/>
                </a:solidFill>
              </a:rPr>
              <a:t>2) la </a:t>
            </a:r>
            <a:r>
              <a:rPr lang="fr" sz="1000" b="1">
                <a:solidFill>
                  <a:schemeClr val="dk1"/>
                </a:solidFill>
              </a:rPr>
              <a:t>naturalisation ou non des injonctions à se rendre visible</a:t>
            </a:r>
            <a:r>
              <a:rPr lang="fr" sz="1000">
                <a:solidFill>
                  <a:schemeClr val="dk1"/>
                </a:solidFill>
              </a:rPr>
              <a:t>, au “travail de la visibilité” typiquement, mais non seulement, chez des jeunes chercheurs </a:t>
            </a:r>
            <a:r>
              <a:rPr lang="fr" sz="1000">
                <a:solidFill>
                  <a:schemeClr val="dk1"/>
                </a:solidFill>
                <a:uFill>
                  <a:noFill/>
                </a:uFill>
                <a:hlinkClick r:id="rId3">
                  <a:extLst>
                    <a:ext uri="{A12FA001-AC4F-418D-AE19-62706E023703}">
                      <ahyp:hlinkClr xmlns:ahyp="http://schemas.microsoft.com/office/drawing/2018/hyperlinkcolor" val="tx"/>
                    </a:ext>
                  </a:extLst>
                </a:hlinkClick>
              </a:rPr>
              <a:t>(Boukacem-Zeghmouri, 2020)</a:t>
            </a:r>
            <a:r>
              <a:rPr lang="fr" sz="1000">
                <a:solidFill>
                  <a:schemeClr val="dk1"/>
                </a:solidFill>
              </a:rPr>
              <a:t>. </a:t>
            </a:r>
            <a:endParaRPr sz="1000">
              <a:solidFill>
                <a:schemeClr val="dk1"/>
              </a:solidFill>
            </a:endParaRPr>
          </a:p>
          <a:p>
            <a:pPr marL="0" lvl="0" indent="0" algn="just" rtl="0">
              <a:lnSpc>
                <a:spcPct val="105000"/>
              </a:lnSpc>
              <a:spcBef>
                <a:spcPts val="1200"/>
              </a:spcBef>
              <a:spcAft>
                <a:spcPts val="0"/>
              </a:spcAft>
              <a:buSzPts val="852"/>
              <a:buNone/>
            </a:pPr>
            <a:endParaRPr sz="1030">
              <a:solidFill>
                <a:srgbClr val="000000"/>
              </a:solidFill>
            </a:endParaRPr>
          </a:p>
          <a:p>
            <a:pPr marL="0" lvl="0" indent="0" algn="just" rtl="0">
              <a:lnSpc>
                <a:spcPct val="105000"/>
              </a:lnSpc>
              <a:spcBef>
                <a:spcPts val="1200"/>
              </a:spcBef>
              <a:spcAft>
                <a:spcPts val="1200"/>
              </a:spcAft>
              <a:buSzPts val="852"/>
              <a:buNone/>
            </a:pPr>
            <a:endParaRPr sz="1495">
              <a:solidFill>
                <a:srgbClr val="000000"/>
              </a:solidFill>
            </a:endParaRPr>
          </a:p>
        </p:txBody>
      </p:sp>
      <p:sp>
        <p:nvSpPr>
          <p:cNvPr id="174" name="Google Shape;174;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Une approche des </a:t>
            </a:r>
            <a:r>
              <a:rPr lang="fr" i="1"/>
              <a:t>policy feedbacks</a:t>
            </a:r>
            <a:r>
              <a:rPr lang="fr"/>
              <a:t> : représentations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fr"/>
              <a:t>IV - Propos conclusif : élargissement et discussion sur la notion d’openwashing</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Proposition conceptuelle : la notion d’openwashing</a:t>
            </a:r>
            <a:endParaRPr/>
          </a:p>
        </p:txBody>
      </p:sp>
      <p:sp>
        <p:nvSpPr>
          <p:cNvPr id="185" name="Google Shape;185;p3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47500"/>
          </a:bodyPr>
          <a:lstStyle/>
          <a:p>
            <a:pPr marL="0" lvl="0" indent="0" algn="just" rtl="0">
              <a:spcBef>
                <a:spcPts val="0"/>
              </a:spcBef>
              <a:spcAft>
                <a:spcPts val="0"/>
              </a:spcAft>
              <a:buNone/>
            </a:pPr>
            <a:r>
              <a:rPr lang="fr" sz="2887"/>
              <a:t>“Un phénomène de déviances autour des valeurs et procédures de l’Open Access, constitué à la fois par des pratiques diverses de découplage vis-à-vis de normes (non immuables) de l’Open en publication, et par les discours sur ces normes, qui les (re)définissent et les épinglent.”</a:t>
            </a:r>
            <a:endParaRPr sz="2887"/>
          </a:p>
          <a:p>
            <a:pPr marL="0" lvl="0" indent="0" algn="just" rtl="0">
              <a:spcBef>
                <a:spcPts val="1200"/>
              </a:spcBef>
              <a:spcAft>
                <a:spcPts val="0"/>
              </a:spcAft>
              <a:buNone/>
            </a:pPr>
            <a:r>
              <a:rPr lang="fr" sz="2887"/>
              <a:t>“L’openwashing dépend […] de conditions institutionnelles (plateformes, infrastructures, politiques de la recherche…), mais également de dimensions de mise en concurrence dans le travail scientifique (labels d’excellence, conditionnement du financement de projets à l’Open Access…), ainsi que sur le marché de la publication scientifique.”</a:t>
            </a:r>
            <a:endParaRPr sz="2887"/>
          </a:p>
          <a:p>
            <a:pPr marL="0" lvl="0" indent="0" algn="just" rtl="0">
              <a:spcBef>
                <a:spcPts val="1200"/>
              </a:spcBef>
              <a:spcAft>
                <a:spcPts val="0"/>
              </a:spcAft>
              <a:buNone/>
            </a:pPr>
            <a:r>
              <a:rPr lang="fr" sz="2887"/>
              <a:t>L’openwashing “présente aussi un caractère sédimenté et longitudinal, voire ancré dans des cultures professionnelles (Zuckerman, 2020), parce que la déviance est imbriquée dans la socialisation professionnelle à la publication scientifique. Ces détournements rejoignent ce que la sociologie peut qualifier de déviance à bas bruit.” </a:t>
            </a:r>
            <a:endParaRPr sz="2887"/>
          </a:p>
          <a:p>
            <a:pPr marL="0" lvl="0" indent="0" algn="just" rtl="0">
              <a:spcBef>
                <a:spcPts val="1200"/>
              </a:spcBef>
              <a:spcAft>
                <a:spcPts val="1200"/>
              </a:spcAft>
              <a:buNone/>
            </a:pP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sz="3300" i="1"/>
          </a:p>
          <a:p>
            <a:pPr marL="0" lvl="0" indent="0" algn="ctr" rtl="0">
              <a:spcBef>
                <a:spcPts val="1200"/>
              </a:spcBef>
              <a:spcAft>
                <a:spcPts val="1200"/>
              </a:spcAft>
              <a:buNone/>
            </a:pPr>
            <a:r>
              <a:rPr lang="fr" sz="3300" i="1">
                <a:solidFill>
                  <a:srgbClr val="999999"/>
                </a:solidFill>
              </a:rPr>
              <a:t>Merci pour votre attention !</a:t>
            </a:r>
            <a:endParaRPr sz="3300" i="1">
              <a:solidFill>
                <a:srgbClr val="999999"/>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t>Principales références</a:t>
            </a:r>
            <a:endParaRPr/>
          </a:p>
        </p:txBody>
      </p:sp>
      <p:sp>
        <p:nvSpPr>
          <p:cNvPr id="196" name="Google Shape;196;p3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just" rtl="0">
              <a:lnSpc>
                <a:spcPct val="105000"/>
              </a:lnSpc>
              <a:spcBef>
                <a:spcPts val="0"/>
              </a:spcBef>
              <a:spcAft>
                <a:spcPts val="0"/>
              </a:spcAft>
              <a:buSzPts val="852"/>
              <a:buNone/>
            </a:pPr>
            <a:r>
              <a:rPr lang="fr" sz="930">
                <a:solidFill>
                  <a:schemeClr val="dk1"/>
                </a:solidFill>
              </a:rPr>
              <a:t>Beigel F. et Montoya V. (2025), « Perceptions, défis et prises de positions concernant l’Article Processing Charges (APC) dans la publication scientifique : une enquête auprès des chercheur·e·s du CONICET en Argentine », </a:t>
            </a:r>
            <a:r>
              <a:rPr lang="fr" sz="930" i="1">
                <a:solidFill>
                  <a:schemeClr val="dk1"/>
                </a:solidFill>
              </a:rPr>
              <a:t>Social Science Information</a:t>
            </a:r>
            <a:r>
              <a:rPr lang="fr" sz="930">
                <a:solidFill>
                  <a:schemeClr val="dk1"/>
                </a:solidFill>
              </a:rPr>
              <a:t>, 64, 2, p. 218‑247.</a:t>
            </a:r>
            <a:endParaRPr sz="930">
              <a:solidFill>
                <a:schemeClr val="dk1"/>
              </a:solidFill>
            </a:endParaRPr>
          </a:p>
          <a:p>
            <a:pPr marL="0" lvl="0" indent="0" algn="just" rtl="0">
              <a:lnSpc>
                <a:spcPct val="105000"/>
              </a:lnSpc>
              <a:spcBef>
                <a:spcPts val="0"/>
              </a:spcBef>
              <a:spcAft>
                <a:spcPts val="0"/>
              </a:spcAft>
              <a:buSzPts val="852"/>
              <a:buNone/>
            </a:pPr>
            <a:r>
              <a:rPr lang="fr" sz="930">
                <a:solidFill>
                  <a:schemeClr val="dk1"/>
                </a:solidFill>
              </a:rPr>
              <a:t>Boncourt T., Mirman Y. et Michalon J. (2025), « Accompagner ou limiter la bureaucratisation de la recherche ? Les mises en œuvre locales des régulations françaises de l’intégrité scientifique », </a:t>
            </a:r>
            <a:r>
              <a:rPr lang="fr" sz="930" i="1">
                <a:solidFill>
                  <a:schemeClr val="dk1"/>
                </a:solidFill>
              </a:rPr>
              <a:t>Gouvernement et action publique</a:t>
            </a:r>
            <a:r>
              <a:rPr lang="fr" sz="930">
                <a:solidFill>
                  <a:schemeClr val="dk1"/>
                </a:solidFill>
              </a:rPr>
              <a:t>, 14, 1, p. 33‑58.</a:t>
            </a:r>
            <a:endParaRPr sz="930">
              <a:solidFill>
                <a:schemeClr val="dk1"/>
              </a:solidFill>
            </a:endParaRPr>
          </a:p>
          <a:p>
            <a:pPr marL="0" lvl="0" indent="0" algn="just" rtl="0">
              <a:lnSpc>
                <a:spcPct val="105000"/>
              </a:lnSpc>
              <a:spcBef>
                <a:spcPts val="0"/>
              </a:spcBef>
              <a:spcAft>
                <a:spcPts val="0"/>
              </a:spcAft>
              <a:buSzPts val="852"/>
              <a:buNone/>
            </a:pPr>
            <a:r>
              <a:rPr lang="fr" sz="930">
                <a:solidFill>
                  <a:schemeClr val="dk1"/>
                </a:solidFill>
              </a:rPr>
              <a:t>Boukacem C. (2020), « Les pratiques numériques des jeunes chercheurs », dans </a:t>
            </a:r>
            <a:r>
              <a:rPr lang="fr" sz="930" i="1">
                <a:solidFill>
                  <a:schemeClr val="dk1"/>
                </a:solidFill>
              </a:rPr>
              <a:t>L’édition en sciences humaines et sociales : Enjeux et défis</a:t>
            </a:r>
            <a:r>
              <a:rPr lang="fr" sz="930">
                <a:solidFill>
                  <a:schemeClr val="dk1"/>
                </a:solidFill>
              </a:rPr>
              <a:t>, Paris, Éditions de l’École des hautes études en sciences sociales (Cas de figure), p. 89‑97. </a:t>
            </a:r>
            <a:endParaRPr sz="930">
              <a:solidFill>
                <a:schemeClr val="dk1"/>
              </a:solidFill>
            </a:endParaRPr>
          </a:p>
          <a:p>
            <a:pPr marL="0" lvl="0" indent="0" algn="just" rtl="0">
              <a:lnSpc>
                <a:spcPct val="105000"/>
              </a:lnSpc>
              <a:spcBef>
                <a:spcPts val="0"/>
              </a:spcBef>
              <a:spcAft>
                <a:spcPts val="0"/>
              </a:spcAft>
              <a:buSzPts val="852"/>
              <a:buNone/>
            </a:pPr>
            <a:r>
              <a:rPr lang="fr" sz="930">
                <a:solidFill>
                  <a:schemeClr val="dk1"/>
                </a:solidFill>
              </a:rPr>
              <a:t>Lascoumes P. et Bezes P. (2009), « Les formes de jugement du politique. Principes moraux, principes d’action et registre légal », </a:t>
            </a:r>
            <a:r>
              <a:rPr lang="fr" sz="930" i="1">
                <a:solidFill>
                  <a:schemeClr val="dk1"/>
                </a:solidFill>
              </a:rPr>
              <a:t>L’Année sociologique</a:t>
            </a:r>
            <a:r>
              <a:rPr lang="fr" sz="930">
                <a:solidFill>
                  <a:schemeClr val="dk1"/>
                </a:solidFill>
              </a:rPr>
              <a:t>, 59, 1, p. 109‑147.</a:t>
            </a:r>
            <a:endParaRPr sz="930">
              <a:solidFill>
                <a:schemeClr val="dk1"/>
              </a:solidFill>
            </a:endParaRPr>
          </a:p>
          <a:p>
            <a:pPr marL="0" lvl="0" indent="0" algn="just" rtl="0">
              <a:lnSpc>
                <a:spcPct val="105000"/>
              </a:lnSpc>
              <a:spcBef>
                <a:spcPts val="0"/>
              </a:spcBef>
              <a:spcAft>
                <a:spcPts val="0"/>
              </a:spcAft>
              <a:buSzPts val="852"/>
              <a:buNone/>
            </a:pPr>
            <a:r>
              <a:rPr lang="fr" sz="930">
                <a:solidFill>
                  <a:schemeClr val="dk1"/>
                </a:solidFill>
              </a:rPr>
              <a:t>Mesclon A. (2024), « Utilisation et usages des identifiants numériques chercheurs en France. Synthèse de l’enquête sociologique par entretiens 2023-2024 », Paris, URFIST de Paris. </a:t>
            </a:r>
            <a:endParaRPr sz="930">
              <a:solidFill>
                <a:schemeClr val="dk1"/>
              </a:solidFill>
            </a:endParaRPr>
          </a:p>
          <a:p>
            <a:pPr marL="0" lvl="0" indent="0" algn="just" rtl="0">
              <a:lnSpc>
                <a:spcPct val="105000"/>
              </a:lnSpc>
              <a:spcBef>
                <a:spcPts val="0"/>
              </a:spcBef>
              <a:spcAft>
                <a:spcPts val="0"/>
              </a:spcAft>
              <a:buSzPts val="852"/>
              <a:buNone/>
            </a:pPr>
            <a:r>
              <a:rPr lang="fr" sz="930">
                <a:solidFill>
                  <a:schemeClr val="dk1"/>
                </a:solidFill>
              </a:rPr>
              <a:t>Mubi Brighenti A. (2007), « Visibility: A Category for the Social Sciences », </a:t>
            </a:r>
            <a:r>
              <a:rPr lang="fr" sz="930" i="1">
                <a:solidFill>
                  <a:schemeClr val="dk1"/>
                </a:solidFill>
              </a:rPr>
              <a:t>Current Sociology</a:t>
            </a:r>
            <a:r>
              <a:rPr lang="fr" sz="930">
                <a:solidFill>
                  <a:schemeClr val="dk1"/>
                </a:solidFill>
              </a:rPr>
              <a:t>, 55, 3, p. 323‑342. </a:t>
            </a:r>
            <a:endParaRPr sz="930">
              <a:solidFill>
                <a:schemeClr val="dk1"/>
              </a:solidFill>
            </a:endParaRPr>
          </a:p>
          <a:p>
            <a:pPr marL="0" lvl="0" indent="0" algn="just" rtl="0">
              <a:lnSpc>
                <a:spcPct val="105000"/>
              </a:lnSpc>
              <a:spcBef>
                <a:spcPts val="0"/>
              </a:spcBef>
              <a:spcAft>
                <a:spcPts val="0"/>
              </a:spcAft>
              <a:buSzPts val="852"/>
              <a:buNone/>
            </a:pPr>
            <a:r>
              <a:rPr lang="fr" sz="930">
                <a:solidFill>
                  <a:schemeClr val="dk1"/>
                </a:solidFill>
              </a:rPr>
              <a:t>Pierson P. (1993), « When Effect Becomes Cause: Policy Feedback and Political Change », </a:t>
            </a:r>
            <a:r>
              <a:rPr lang="fr" sz="930" i="1">
                <a:solidFill>
                  <a:schemeClr val="dk1"/>
                </a:solidFill>
              </a:rPr>
              <a:t>World Politics</a:t>
            </a:r>
            <a:r>
              <a:rPr lang="fr" sz="930">
                <a:solidFill>
                  <a:schemeClr val="dk1"/>
                </a:solidFill>
              </a:rPr>
              <a:t>, 45, 4, p. 595‑628. </a:t>
            </a:r>
            <a:endParaRPr sz="930">
              <a:solidFill>
                <a:schemeClr val="dk1"/>
              </a:solidFill>
            </a:endParaRPr>
          </a:p>
          <a:p>
            <a:pPr marL="0" lvl="0" indent="0" algn="just" rtl="0">
              <a:lnSpc>
                <a:spcPct val="105000"/>
              </a:lnSpc>
              <a:spcBef>
                <a:spcPts val="0"/>
              </a:spcBef>
              <a:spcAft>
                <a:spcPts val="0"/>
              </a:spcAft>
              <a:buSzPts val="852"/>
              <a:buNone/>
            </a:pPr>
            <a:r>
              <a:rPr lang="fr" sz="930">
                <a:solidFill>
                  <a:schemeClr val="dk1"/>
                </a:solidFill>
              </a:rPr>
              <a:t>Reinhart M. (2022), « Open Science as an Engine of Anxiety: How Scientists Promote and Defend the Visibility of Their Digital Selves, while Becoming Fatalistic about Academic Careers », dans </a:t>
            </a:r>
            <a:r>
              <a:rPr lang="fr" sz="930" cap="small">
                <a:solidFill>
                  <a:schemeClr val="dk1"/>
                </a:solidFill>
              </a:rPr>
              <a:t>Mubi Brighenti A.</a:t>
            </a:r>
            <a:r>
              <a:rPr lang="fr" sz="930">
                <a:solidFill>
                  <a:schemeClr val="dk1"/>
                </a:solidFill>
              </a:rPr>
              <a:t> (dir.), </a:t>
            </a:r>
            <a:r>
              <a:rPr lang="fr" sz="930" i="1">
                <a:solidFill>
                  <a:schemeClr val="dk1"/>
                </a:solidFill>
              </a:rPr>
              <a:t>The New Politics of Visibility</a:t>
            </a:r>
            <a:r>
              <a:rPr lang="fr" sz="930">
                <a:solidFill>
                  <a:schemeClr val="dk1"/>
                </a:solidFill>
              </a:rPr>
              <a:t>, Bristol, Intellect Books, p. 175‑200. </a:t>
            </a:r>
            <a:endParaRPr sz="930">
              <a:solidFill>
                <a:schemeClr val="dk1"/>
              </a:solidFill>
            </a:endParaRPr>
          </a:p>
          <a:p>
            <a:pPr marL="0" lvl="0" indent="0" algn="just" rtl="0">
              <a:lnSpc>
                <a:spcPct val="105000"/>
              </a:lnSpc>
              <a:spcBef>
                <a:spcPts val="0"/>
              </a:spcBef>
              <a:spcAft>
                <a:spcPts val="0"/>
              </a:spcAft>
              <a:buSzPts val="852"/>
              <a:buNone/>
            </a:pPr>
            <a:r>
              <a:rPr lang="fr" sz="930">
                <a:solidFill>
                  <a:schemeClr val="dk1"/>
                </a:solidFill>
              </a:rPr>
              <a:t>Rousseau-Hans F., Ollendorff C. et Harnais V. (2020),   « Les pratiques de publications et d’accès ouvert des chercheurs français en 2019 », Rapports Couperin, 1, Paris, Consortium Couperin.</a:t>
            </a:r>
            <a:endParaRPr sz="930">
              <a:solidFill>
                <a:schemeClr val="dk1"/>
              </a:solidFill>
            </a:endParaRPr>
          </a:p>
          <a:p>
            <a:pPr marL="0" lvl="0" indent="0" algn="just" rtl="0">
              <a:lnSpc>
                <a:spcPct val="105000"/>
              </a:lnSpc>
              <a:spcBef>
                <a:spcPts val="0"/>
              </a:spcBef>
              <a:spcAft>
                <a:spcPts val="0"/>
              </a:spcAft>
              <a:buSzPts val="852"/>
              <a:buNone/>
            </a:pPr>
            <a:r>
              <a:rPr lang="fr" sz="930">
                <a:solidFill>
                  <a:schemeClr val="dk1"/>
                </a:solidFill>
              </a:rPr>
              <a:t>Silhol G., Dillaerts H. et Boukacem C. (2025), « Légitimations et subversions de l’Open : pour une analyse de l’openwashing dans la publication scientifique », working paper, HAL. </a:t>
            </a:r>
            <a:endParaRPr sz="930">
              <a:solidFill>
                <a:schemeClr val="dk1"/>
              </a:solidFill>
            </a:endParaRPr>
          </a:p>
          <a:p>
            <a:pPr marL="0" lvl="0" indent="0" algn="just" rtl="0">
              <a:lnSpc>
                <a:spcPct val="105000"/>
              </a:lnSpc>
              <a:spcBef>
                <a:spcPts val="0"/>
              </a:spcBef>
              <a:spcAft>
                <a:spcPts val="0"/>
              </a:spcAft>
              <a:buSzPts val="852"/>
              <a:buNone/>
            </a:pPr>
            <a:r>
              <a:rPr lang="fr" sz="930">
                <a:solidFill>
                  <a:schemeClr val="dk1"/>
                </a:solidFill>
              </a:rPr>
              <a:t>Spire A. (2016), </a:t>
            </a:r>
            <a:r>
              <a:rPr lang="fr" sz="930">
                <a:solidFill>
                  <a:schemeClr val="dk1"/>
                </a:solidFill>
                <a:uFill>
                  <a:noFill/>
                </a:uFill>
                <a:hlinkClick r:id="rId3">
                  <a:extLst>
                    <a:ext uri="{A12FA001-AC4F-418D-AE19-62706E023703}">
                      <ahyp:hlinkClr xmlns:ahyp="http://schemas.microsoft.com/office/drawing/2018/hyperlinkcolor" val="tx"/>
                    </a:ext>
                  </a:extLst>
                </a:hlinkClick>
              </a:rPr>
              <a:t>« État des lieux. Les policy feedbacks et le rapport ordinaire à l’État », </a:t>
            </a:r>
            <a:r>
              <a:rPr lang="fr" sz="930" i="1">
                <a:solidFill>
                  <a:schemeClr val="dk1"/>
                </a:solidFill>
                <a:uFill>
                  <a:noFill/>
                </a:uFill>
                <a:hlinkClick r:id="rId3">
                  <a:extLst>
                    <a:ext uri="{A12FA001-AC4F-418D-AE19-62706E023703}">
                      <ahyp:hlinkClr xmlns:ahyp="http://schemas.microsoft.com/office/drawing/2018/hyperlinkcolor" val="tx"/>
                    </a:ext>
                  </a:extLst>
                </a:hlinkClick>
              </a:rPr>
              <a:t>Gouvernement et action publique</a:t>
            </a:r>
            <a:r>
              <a:rPr lang="fr" sz="930">
                <a:solidFill>
                  <a:schemeClr val="dk1"/>
                </a:solidFill>
                <a:uFill>
                  <a:noFill/>
                </a:uFill>
                <a:hlinkClick r:id="rId3">
                  <a:extLst>
                    <a:ext uri="{A12FA001-AC4F-418D-AE19-62706E023703}">
                      <ahyp:hlinkClr xmlns:ahyp="http://schemas.microsoft.com/office/drawing/2018/hyperlinkcolor" val="tx"/>
                    </a:ext>
                  </a:extLst>
                </a:hlinkClick>
              </a:rPr>
              <a:t>, 5, </a:t>
            </a:r>
            <a:r>
              <a:rPr lang="fr" sz="930"/>
              <a:t>4,</a:t>
            </a:r>
            <a:r>
              <a:rPr lang="fr" sz="930">
                <a:solidFill>
                  <a:schemeClr val="dk1"/>
                </a:solidFill>
                <a:uFill>
                  <a:noFill/>
                </a:uFill>
                <a:hlinkClick r:id="rId3">
                  <a:extLst>
                    <a:ext uri="{A12FA001-AC4F-418D-AE19-62706E023703}">
                      <ahyp:hlinkClr xmlns:ahyp="http://schemas.microsoft.com/office/drawing/2018/hyperlinkcolor" val="tx"/>
                    </a:ext>
                  </a:extLst>
                </a:hlinkClick>
              </a:rPr>
              <a:t> p. 141‑156. </a:t>
            </a:r>
            <a:endParaRPr sz="930">
              <a:solidFill>
                <a:schemeClr val="dk1"/>
              </a:solidFill>
            </a:endParaRPr>
          </a:p>
          <a:p>
            <a:pPr marL="0" lvl="0" indent="0" algn="just" rtl="0">
              <a:lnSpc>
                <a:spcPct val="105000"/>
              </a:lnSpc>
              <a:spcBef>
                <a:spcPts val="0"/>
              </a:spcBef>
              <a:spcAft>
                <a:spcPts val="0"/>
              </a:spcAft>
              <a:buSzPts val="852"/>
              <a:buNone/>
            </a:pPr>
            <a:r>
              <a:rPr lang="fr" sz="930">
                <a:solidFill>
                  <a:schemeClr val="dk1"/>
                </a:solidFill>
              </a:rPr>
              <a:t>Valluy, J. (2017), « Libre accès aux savoirs et accès ouvert aux publications », </a:t>
            </a:r>
            <a:r>
              <a:rPr lang="fr" sz="930" i="1">
                <a:solidFill>
                  <a:schemeClr val="dk1"/>
                </a:solidFill>
              </a:rPr>
              <a:t>Revue française des sciences de l’information et de la communication</a:t>
            </a:r>
            <a:r>
              <a:rPr lang="fr" sz="930">
                <a:solidFill>
                  <a:schemeClr val="dk1"/>
                </a:solidFill>
              </a:rPr>
              <a:t>, 11. </a:t>
            </a:r>
            <a:endParaRPr sz="930">
              <a:solidFill>
                <a:schemeClr val="dk1"/>
              </a:solidFill>
            </a:endParaRPr>
          </a:p>
          <a:p>
            <a:pPr marL="0" lvl="0" indent="0" algn="just" rtl="0">
              <a:lnSpc>
                <a:spcPct val="105000"/>
              </a:lnSpc>
              <a:spcBef>
                <a:spcPts val="0"/>
              </a:spcBef>
              <a:spcAft>
                <a:spcPts val="0"/>
              </a:spcAft>
              <a:buSzPts val="852"/>
              <a:buNone/>
            </a:pPr>
            <a:r>
              <a:rPr lang="fr" sz="930">
                <a:solidFill>
                  <a:schemeClr val="dk1"/>
                </a:solidFill>
              </a:rPr>
              <a:t>Zuckerman H. (2020), </a:t>
            </a:r>
            <a:r>
              <a:rPr lang="fr" sz="930">
                <a:solidFill>
                  <a:schemeClr val="dk1"/>
                </a:solidFill>
                <a:uFill>
                  <a:noFill/>
                </a:uFill>
                <a:hlinkClick r:id="rId3">
                  <a:extLst>
                    <a:ext uri="{A12FA001-AC4F-418D-AE19-62706E023703}">
                      <ahyp:hlinkClr xmlns:ahyp="http://schemas.microsoft.com/office/drawing/2018/hyperlinkcolor" val="tx"/>
                    </a:ext>
                  </a:extLst>
                </a:hlinkClick>
              </a:rPr>
              <a:t>« Is “the time ripe” for quantitative research on misconduct in science? », </a:t>
            </a:r>
            <a:r>
              <a:rPr lang="fr" sz="930" i="1">
                <a:solidFill>
                  <a:schemeClr val="dk1"/>
                </a:solidFill>
                <a:uFill>
                  <a:noFill/>
                </a:uFill>
                <a:hlinkClick r:id="rId3">
                  <a:extLst>
                    <a:ext uri="{A12FA001-AC4F-418D-AE19-62706E023703}">
                      <ahyp:hlinkClr xmlns:ahyp="http://schemas.microsoft.com/office/drawing/2018/hyperlinkcolor" val="tx"/>
                    </a:ext>
                  </a:extLst>
                </a:hlinkClick>
              </a:rPr>
              <a:t>Quantitative Science Studies</a:t>
            </a:r>
            <a:r>
              <a:rPr lang="fr" sz="930">
                <a:solidFill>
                  <a:schemeClr val="dk1"/>
                </a:solidFill>
                <a:uFill>
                  <a:noFill/>
                </a:uFill>
                <a:hlinkClick r:id="rId3">
                  <a:extLst>
                    <a:ext uri="{A12FA001-AC4F-418D-AE19-62706E023703}">
                      <ahyp:hlinkClr xmlns:ahyp="http://schemas.microsoft.com/office/drawing/2018/hyperlinkcolor" val="tx"/>
                    </a:ext>
                  </a:extLst>
                </a:hlinkClick>
              </a:rPr>
              <a:t>, 1, 3, p. 945‑958. </a:t>
            </a:r>
            <a:endParaRPr sz="930">
              <a:solidFill>
                <a:schemeClr val="dk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3925</Words>
  <Application>Microsoft Office PowerPoint</Application>
  <PresentationFormat>Affichage à l'écran (16:9)</PresentationFormat>
  <Paragraphs>122</Paragraphs>
  <Slides>25</Slides>
  <Notes>25</Notes>
  <HiddenSlides>0</HiddenSlides>
  <MMClips>0</MMClips>
  <ScaleCrop>false</ScaleCrop>
  <HeadingPairs>
    <vt:vector size="6" baseType="variant">
      <vt:variant>
        <vt:lpstr>Polices utilisées</vt:lpstr>
      </vt:variant>
      <vt:variant>
        <vt:i4>1</vt:i4>
      </vt:variant>
      <vt:variant>
        <vt:lpstr>Thème</vt:lpstr>
      </vt:variant>
      <vt:variant>
        <vt:i4>1</vt:i4>
      </vt:variant>
      <vt:variant>
        <vt:lpstr>Titres des diapositives</vt:lpstr>
      </vt:variant>
      <vt:variant>
        <vt:i4>25</vt:i4>
      </vt:variant>
    </vt:vector>
  </HeadingPairs>
  <TitlesOfParts>
    <vt:vector size="27" baseType="lpstr">
      <vt:lpstr>Arial</vt:lpstr>
      <vt:lpstr>Simple Light</vt:lpstr>
      <vt:lpstr>De l’Openwashing comme symptôme ? Renégociations des pratiques de chercheurs sur les plateformes de l’Open Science</vt:lpstr>
      <vt:lpstr>I- Introduction</vt:lpstr>
      <vt:lpstr>Contexte des politiques de la Science Ouverte en France</vt:lpstr>
      <vt:lpstr>Réception de l’Accès ouvert : questionnements soulevés par l’institutionnalisation du Libre Accès </vt:lpstr>
      <vt:lpstr>Problématique</vt:lpstr>
      <vt:lpstr>Plan de l’intervention</vt:lpstr>
      <vt:lpstr>II- Recherche en cours : le projet ROR2 et l’enquête</vt:lpstr>
      <vt:lpstr>Présentation ROR2 </vt:lpstr>
      <vt:lpstr>Méthodologie de recherche</vt:lpstr>
      <vt:lpstr>Présentation PowerPoint</vt:lpstr>
      <vt:lpstr>III. Discours sur les pratiques de publication : l’Open Access entre évidences et négociations avec des critères</vt:lpstr>
      <vt:lpstr>Présentation PowerPoint</vt:lpstr>
      <vt:lpstr>FG Mathématiques et Informatique (décembre 2025)</vt:lpstr>
      <vt:lpstr>FG Archéologie (février 2026)</vt:lpstr>
      <vt:lpstr>III.2 La publication en accès ouvert au prisme de la socialisation professionnelle des chercheurs</vt:lpstr>
      <vt:lpstr>Présentation PowerPoint</vt:lpstr>
      <vt:lpstr>Rapports aux critères de jugement sur les revues internationales : Focus Group Physique (janvier 2026)</vt:lpstr>
      <vt:lpstr>III.3. Penser des effets de la mise en œuvre des politiques de l’accès ouvert sur les chercheurs</vt:lpstr>
      <vt:lpstr>Juger les plateformes : le cas de HAL </vt:lpstr>
      <vt:lpstr>Une approche des policy feedbacks : représentations</vt:lpstr>
      <vt:lpstr>Une approche des policy feedbacks : représentations</vt:lpstr>
      <vt:lpstr>IV - Propos conclusif : élargissement et discussion sur la notion d’openwashing</vt:lpstr>
      <vt:lpstr>Proposition conceptuelle : la notion d’openwashing</vt:lpstr>
      <vt:lpstr>Présentation PowerPoint</vt:lpstr>
      <vt:lpstr>Principales références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Guillaume SILHOL</dc:creator>
  <cp:lastModifiedBy>Reviewer</cp:lastModifiedBy>
  <cp:revision>3</cp:revision>
  <dcterms:modified xsi:type="dcterms:W3CDTF">2026-06-15T15:49:30Z</dcterms:modified>
</cp:coreProperties>
</file>